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487" r:id="rId2"/>
    <p:sldId id="496" r:id="rId3"/>
    <p:sldId id="413" r:id="rId4"/>
    <p:sldId id="414" r:id="rId5"/>
    <p:sldId id="466" r:id="rId6"/>
    <p:sldId id="484" r:id="rId7"/>
    <p:sldId id="462" r:id="rId8"/>
    <p:sldId id="485" r:id="rId9"/>
    <p:sldId id="489" r:id="rId10"/>
    <p:sldId id="486" r:id="rId11"/>
    <p:sldId id="479" r:id="rId12"/>
    <p:sldId id="480" r:id="rId13"/>
    <p:sldId id="488" r:id="rId14"/>
    <p:sldId id="490" r:id="rId15"/>
    <p:sldId id="491" r:id="rId16"/>
    <p:sldId id="492" r:id="rId17"/>
    <p:sldId id="493" r:id="rId18"/>
    <p:sldId id="494" r:id="rId19"/>
    <p:sldId id="483" r:id="rId20"/>
    <p:sldId id="399" r:id="rId21"/>
    <p:sldId id="40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7500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625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89157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3.png"/><Relationship Id="rId18" Type="http://schemas.openxmlformats.org/officeDocument/2006/relationships/image" Target="../media/image23.sv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15.png"/><Relationship Id="rId2" Type="http://schemas.openxmlformats.org/officeDocument/2006/relationships/image" Target="../media/image2.png"/><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2.png"/><Relationship Id="rId5" Type="http://schemas.openxmlformats.org/officeDocument/2006/relationships/image" Target="../media/image9.png"/><Relationship Id="rId15" Type="http://schemas.openxmlformats.org/officeDocument/2006/relationships/image" Target="../media/image14.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1.png"/><Relationship Id="rId14" Type="http://schemas.openxmlformats.org/officeDocument/2006/relationships/image" Target="../media/image19.sv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1/OIA%20Scenario.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11</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169557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Freeform: Shape 152">
            <a:extLst>
              <a:ext uri="{FF2B5EF4-FFF2-40B4-BE49-F238E27FC236}">
                <a16:creationId xmlns:a16="http://schemas.microsoft.com/office/drawing/2014/main" xmlns="" id="{4910239E-F6E8-4BD8-80A5-7BE0127B5350}"/>
              </a:ext>
            </a:extLst>
          </p:cNvPr>
          <p:cNvSpPr/>
          <p:nvPr/>
        </p:nvSpPr>
        <p:spPr>
          <a:xfrm>
            <a:off x="1847867" y="779090"/>
            <a:ext cx="8415215" cy="5973112"/>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a:t>
            </a:r>
            <a:r>
              <a:rPr lang="en-US" sz="3600" dirty="0">
                <a:latin typeface="Cooper Black" panose="0208090404030B020404" pitchFamily="18" charset="0"/>
              </a:rPr>
              <a:t>Joins in HANA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cxnSp>
        <p:nvCxnSpPr>
          <p:cNvPr id="15" name="Straight Connector 14">
            <a:extLst>
              <a:ext uri="{FF2B5EF4-FFF2-40B4-BE49-F238E27FC236}">
                <a16:creationId xmlns:a16="http://schemas.microsoft.com/office/drawing/2014/main" xmlns="" id="{5B6BEDF5-B91F-4629-86CE-2FCC734613AC}"/>
              </a:ext>
            </a:extLst>
          </p:cNvPr>
          <p:cNvCxnSpPr>
            <a:cxnSpLocks/>
          </p:cNvCxnSpPr>
          <p:nvPr/>
        </p:nvCxnSpPr>
        <p:spPr>
          <a:xfrm>
            <a:off x="2354902" y="3656269"/>
            <a:ext cx="2720463" cy="14886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965CB919-9DFA-4E42-BD2E-AE58D33DA300}"/>
              </a:ext>
            </a:extLst>
          </p:cNvPr>
          <p:cNvCxnSpPr>
            <a:cxnSpLocks/>
          </p:cNvCxnSpPr>
          <p:nvPr/>
        </p:nvCxnSpPr>
        <p:spPr>
          <a:xfrm>
            <a:off x="3122568" y="3008634"/>
            <a:ext cx="2623747" cy="1480609"/>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21F079C8-929C-4527-9CAB-3EDE7316CA0E}"/>
              </a:ext>
            </a:extLst>
          </p:cNvPr>
          <p:cNvCxnSpPr>
            <a:cxnSpLocks/>
          </p:cNvCxnSpPr>
          <p:nvPr/>
        </p:nvCxnSpPr>
        <p:spPr>
          <a:xfrm>
            <a:off x="6887171" y="1918788"/>
            <a:ext cx="2882498" cy="159581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43">
            <a:extLst>
              <a:ext uri="{FF2B5EF4-FFF2-40B4-BE49-F238E27FC236}">
                <a16:creationId xmlns:a16="http://schemas.microsoft.com/office/drawing/2014/main" xmlns="" id="{CD9D7AC3-B5D6-4756-AF37-7C83C6F7B053}"/>
              </a:ext>
            </a:extLst>
          </p:cNvPr>
          <p:cNvSpPr/>
          <p:nvPr/>
        </p:nvSpPr>
        <p:spPr>
          <a:xfrm>
            <a:off x="6776790" y="1442624"/>
            <a:ext cx="395352"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44">
            <a:extLst>
              <a:ext uri="{FF2B5EF4-FFF2-40B4-BE49-F238E27FC236}">
                <a16:creationId xmlns:a16="http://schemas.microsoft.com/office/drawing/2014/main" xmlns="" id="{2D75002A-8FD1-4E4C-B81B-09F3B49FCA9E}"/>
              </a:ext>
            </a:extLst>
          </p:cNvPr>
          <p:cNvSpPr/>
          <p:nvPr/>
        </p:nvSpPr>
        <p:spPr>
          <a:xfrm>
            <a:off x="5787995" y="3924062"/>
            <a:ext cx="976875" cy="609868"/>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45">
            <a:extLst>
              <a:ext uri="{FF2B5EF4-FFF2-40B4-BE49-F238E27FC236}">
                <a16:creationId xmlns:a16="http://schemas.microsoft.com/office/drawing/2014/main" xmlns=""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46">
            <a:extLst>
              <a:ext uri="{FF2B5EF4-FFF2-40B4-BE49-F238E27FC236}">
                <a16:creationId xmlns:a16="http://schemas.microsoft.com/office/drawing/2014/main" xmlns="" id="{30194A05-D334-4848-9314-897FA5500D77}"/>
              </a:ext>
            </a:extLst>
          </p:cNvPr>
          <p:cNvSpPr/>
          <p:nvPr/>
        </p:nvSpPr>
        <p:spPr>
          <a:xfrm>
            <a:off x="5075365" y="5155009"/>
            <a:ext cx="229466" cy="401457"/>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47">
            <a:extLst>
              <a:ext uri="{FF2B5EF4-FFF2-40B4-BE49-F238E27FC236}">
                <a16:creationId xmlns:a16="http://schemas.microsoft.com/office/drawing/2014/main" xmlns=""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48">
            <a:extLst>
              <a:ext uri="{FF2B5EF4-FFF2-40B4-BE49-F238E27FC236}">
                <a16:creationId xmlns:a16="http://schemas.microsoft.com/office/drawing/2014/main" xmlns=""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xmlns=""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Freeform: Shape 148">
            <a:extLst>
              <a:ext uri="{FF2B5EF4-FFF2-40B4-BE49-F238E27FC236}">
                <a16:creationId xmlns:a16="http://schemas.microsoft.com/office/drawing/2014/main" xmlns=""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49">
            <a:extLst>
              <a:ext uri="{FF2B5EF4-FFF2-40B4-BE49-F238E27FC236}">
                <a16:creationId xmlns:a16="http://schemas.microsoft.com/office/drawing/2014/main" xmlns=""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134">
            <a:extLst>
              <a:ext uri="{FF2B5EF4-FFF2-40B4-BE49-F238E27FC236}">
                <a16:creationId xmlns:a16="http://schemas.microsoft.com/office/drawing/2014/main" xmlns=""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1"/>
                </a:solidFill>
              </a:rPr>
              <a:t> 02</a:t>
            </a:r>
          </a:p>
          <a:p>
            <a:pPr algn="ctr"/>
            <a:r>
              <a:rPr lang="en-US" sz="1600" b="1" dirty="0">
                <a:solidFill>
                  <a:schemeClr val="tx1"/>
                </a:solidFill>
              </a:rPr>
              <a:t>Left Outer join</a:t>
            </a:r>
            <a:endParaRPr lang="en-US" sz="1600" dirty="0">
              <a:solidFill>
                <a:schemeClr val="tx1"/>
              </a:solidFill>
            </a:endParaRPr>
          </a:p>
        </p:txBody>
      </p:sp>
      <p:sp>
        <p:nvSpPr>
          <p:cNvPr id="35" name="Freeform 108">
            <a:extLst>
              <a:ext uri="{FF2B5EF4-FFF2-40B4-BE49-F238E27FC236}">
                <a16:creationId xmlns:a16="http://schemas.microsoft.com/office/drawing/2014/main" xmlns=""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6" name="Oval 35">
            <a:extLst>
              <a:ext uri="{FF2B5EF4-FFF2-40B4-BE49-F238E27FC236}">
                <a16:creationId xmlns:a16="http://schemas.microsoft.com/office/drawing/2014/main" xmlns=""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xmlns=""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8" name="Graphic 91">
            <a:extLst>
              <a:ext uri="{FF2B5EF4-FFF2-40B4-BE49-F238E27FC236}">
                <a16:creationId xmlns:a16="http://schemas.microsoft.com/office/drawing/2014/main" xmlns=""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967809" y="3418772"/>
            <a:ext cx="269837" cy="269837"/>
          </a:xfrm>
          <a:prstGeom prst="rect">
            <a:avLst/>
          </a:prstGeom>
        </p:spPr>
      </p:pic>
      <p:sp>
        <p:nvSpPr>
          <p:cNvPr id="39" name="Freeform 108">
            <a:extLst>
              <a:ext uri="{FF2B5EF4-FFF2-40B4-BE49-F238E27FC236}">
                <a16:creationId xmlns:a16="http://schemas.microsoft.com/office/drawing/2014/main" xmlns=""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0" name="Oval 39">
            <a:extLst>
              <a:ext uri="{FF2B5EF4-FFF2-40B4-BE49-F238E27FC236}">
                <a16:creationId xmlns:a16="http://schemas.microsoft.com/office/drawing/2014/main" xmlns=""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92">
            <a:extLst>
              <a:ext uri="{FF2B5EF4-FFF2-40B4-BE49-F238E27FC236}">
                <a16:creationId xmlns:a16="http://schemas.microsoft.com/office/drawing/2014/main" xmlns="" id="{A3425AD7-D3C2-44FD-B703-076260AD301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556906" y="4336488"/>
            <a:ext cx="262546" cy="262544"/>
          </a:xfrm>
          <a:prstGeom prst="rect">
            <a:avLst/>
          </a:prstGeom>
        </p:spPr>
      </p:pic>
      <p:sp>
        <p:nvSpPr>
          <p:cNvPr id="42" name="TextBox 41">
            <a:extLst>
              <a:ext uri="{FF2B5EF4-FFF2-40B4-BE49-F238E27FC236}">
                <a16:creationId xmlns:a16="http://schemas.microsoft.com/office/drawing/2014/main" xmlns=""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43" name="Rectangle: Rounded Corners 133">
            <a:extLst>
              <a:ext uri="{FF2B5EF4-FFF2-40B4-BE49-F238E27FC236}">
                <a16:creationId xmlns:a16="http://schemas.microsoft.com/office/drawing/2014/main" xmlns=""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01</a:t>
            </a:r>
          </a:p>
          <a:p>
            <a:pPr algn="ctr"/>
            <a:r>
              <a:rPr lang="en-US" sz="1600" b="1" dirty="0">
                <a:solidFill>
                  <a:schemeClr val="tx1"/>
                </a:solidFill>
              </a:rPr>
              <a:t>Inner join</a:t>
            </a:r>
            <a:endParaRPr lang="en-US" sz="1600" dirty="0">
              <a:solidFill>
                <a:schemeClr val="tx1"/>
              </a:solidFill>
            </a:endParaRPr>
          </a:p>
        </p:txBody>
      </p:sp>
      <p:sp>
        <p:nvSpPr>
          <p:cNvPr id="44" name="Freeform 108">
            <a:extLst>
              <a:ext uri="{FF2B5EF4-FFF2-40B4-BE49-F238E27FC236}">
                <a16:creationId xmlns:a16="http://schemas.microsoft.com/office/drawing/2014/main" xmlns=""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5" name="TextBox 44">
            <a:extLst>
              <a:ext uri="{FF2B5EF4-FFF2-40B4-BE49-F238E27FC236}">
                <a16:creationId xmlns:a16="http://schemas.microsoft.com/office/drawing/2014/main" xmlns=""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46" name="Rectangle: Rounded Corners 136">
            <a:extLst>
              <a:ext uri="{FF2B5EF4-FFF2-40B4-BE49-F238E27FC236}">
                <a16:creationId xmlns:a16="http://schemas.microsoft.com/office/drawing/2014/main" xmlns=""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3"/>
                </a:solidFill>
              </a:rPr>
              <a:t> 04</a:t>
            </a:r>
          </a:p>
          <a:p>
            <a:pPr algn="ctr"/>
            <a:r>
              <a:rPr lang="en-US" sz="1600" b="1" dirty="0">
                <a:solidFill>
                  <a:schemeClr val="tx1"/>
                </a:solidFill>
              </a:rPr>
              <a:t>Temporal join</a:t>
            </a:r>
          </a:p>
        </p:txBody>
      </p:sp>
      <p:sp>
        <p:nvSpPr>
          <p:cNvPr id="47" name="Freeform 108">
            <a:extLst>
              <a:ext uri="{FF2B5EF4-FFF2-40B4-BE49-F238E27FC236}">
                <a16:creationId xmlns:a16="http://schemas.microsoft.com/office/drawing/2014/main" xmlns=""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8" name="Oval 47">
            <a:extLst>
              <a:ext uri="{FF2B5EF4-FFF2-40B4-BE49-F238E27FC236}">
                <a16:creationId xmlns:a16="http://schemas.microsoft.com/office/drawing/2014/main" xmlns=""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xmlns=""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50" name="Graphic 89">
            <a:extLst>
              <a:ext uri="{FF2B5EF4-FFF2-40B4-BE49-F238E27FC236}">
                <a16:creationId xmlns:a16="http://schemas.microsoft.com/office/drawing/2014/main" xmlns="" id="{A7EA48F3-4638-4149-AE41-8E89B7D213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4539606" y="3177932"/>
            <a:ext cx="282169" cy="282169"/>
          </a:xfrm>
          <a:prstGeom prst="rect">
            <a:avLst/>
          </a:prstGeom>
        </p:spPr>
      </p:pic>
      <p:sp>
        <p:nvSpPr>
          <p:cNvPr id="51" name="Freeform 108">
            <a:extLst>
              <a:ext uri="{FF2B5EF4-FFF2-40B4-BE49-F238E27FC236}">
                <a16:creationId xmlns:a16="http://schemas.microsoft.com/office/drawing/2014/main" xmlns=""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2" name="Oval 51">
            <a:extLst>
              <a:ext uri="{FF2B5EF4-FFF2-40B4-BE49-F238E27FC236}">
                <a16:creationId xmlns:a16="http://schemas.microsoft.com/office/drawing/2014/main" xmlns=""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54" name="Graphic 88">
            <a:extLst>
              <a:ext uri="{FF2B5EF4-FFF2-40B4-BE49-F238E27FC236}">
                <a16:creationId xmlns:a16="http://schemas.microsoft.com/office/drawing/2014/main" xmlns="" id="{48F501BE-4E8C-4115-A759-43FF62EF539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7292828" y="2630781"/>
            <a:ext cx="234661" cy="234661"/>
          </a:xfrm>
          <a:prstGeom prst="rect">
            <a:avLst/>
          </a:prstGeom>
        </p:spPr>
      </p:pic>
      <p:sp>
        <p:nvSpPr>
          <p:cNvPr id="55" name="Freeform 108">
            <a:extLst>
              <a:ext uri="{FF2B5EF4-FFF2-40B4-BE49-F238E27FC236}">
                <a16:creationId xmlns:a16="http://schemas.microsoft.com/office/drawing/2014/main" xmlns=""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6" name="Oval 55">
            <a:extLst>
              <a:ext uri="{FF2B5EF4-FFF2-40B4-BE49-F238E27FC236}">
                <a16:creationId xmlns:a16="http://schemas.microsoft.com/office/drawing/2014/main" xmlns=""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xmlns=""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8" name="Graphic 87">
            <a:extLst>
              <a:ext uri="{FF2B5EF4-FFF2-40B4-BE49-F238E27FC236}">
                <a16:creationId xmlns:a16="http://schemas.microsoft.com/office/drawing/2014/main" xmlns="" id="{5FF8AA13-2F68-4E35-96E3-E0AD9F84DFD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8724153" y="3413671"/>
            <a:ext cx="272381" cy="272381"/>
          </a:xfrm>
          <a:prstGeom prst="rect">
            <a:avLst/>
          </a:prstGeom>
        </p:spPr>
      </p:pic>
      <p:sp>
        <p:nvSpPr>
          <p:cNvPr id="59" name="Freeform 108">
            <a:extLst>
              <a:ext uri="{FF2B5EF4-FFF2-40B4-BE49-F238E27FC236}">
                <a16:creationId xmlns:a16="http://schemas.microsoft.com/office/drawing/2014/main" xmlns=""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60" name="Oval 59">
            <a:extLst>
              <a:ext uri="{FF2B5EF4-FFF2-40B4-BE49-F238E27FC236}">
                <a16:creationId xmlns:a16="http://schemas.microsoft.com/office/drawing/2014/main" xmlns=""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xmlns=""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62" name="Graphic 86">
            <a:extLst>
              <a:ext uri="{FF2B5EF4-FFF2-40B4-BE49-F238E27FC236}">
                <a16:creationId xmlns:a16="http://schemas.microsoft.com/office/drawing/2014/main" xmlns="" id="{2AEF1245-9ABA-4B77-BF37-4D0BCD819CB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9446256" y="2680768"/>
            <a:ext cx="250453" cy="250453"/>
          </a:xfrm>
          <a:prstGeom prst="rect">
            <a:avLst/>
          </a:prstGeom>
        </p:spPr>
      </p:pic>
      <p:sp>
        <p:nvSpPr>
          <p:cNvPr id="63" name="Freeform 108">
            <a:extLst>
              <a:ext uri="{FF2B5EF4-FFF2-40B4-BE49-F238E27FC236}">
                <a16:creationId xmlns:a16="http://schemas.microsoft.com/office/drawing/2014/main" xmlns=""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64" name="Oval 63">
            <a:extLst>
              <a:ext uri="{FF2B5EF4-FFF2-40B4-BE49-F238E27FC236}">
                <a16:creationId xmlns:a16="http://schemas.microsoft.com/office/drawing/2014/main" xmlns=""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xmlns=""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6" name="Graphic 85">
            <a:extLst>
              <a:ext uri="{FF2B5EF4-FFF2-40B4-BE49-F238E27FC236}">
                <a16:creationId xmlns:a16="http://schemas.microsoft.com/office/drawing/2014/main" xmlns="" id="{0FD38E8C-0A8F-4776-B295-A40A87C04DB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7750442" y="1679087"/>
            <a:ext cx="302539" cy="302539"/>
          </a:xfrm>
          <a:prstGeom prst="rect">
            <a:avLst/>
          </a:prstGeom>
        </p:spPr>
      </p:pic>
      <p:sp>
        <p:nvSpPr>
          <p:cNvPr id="67" name="Rectangle: Rounded Corners 139">
            <a:extLst>
              <a:ext uri="{FF2B5EF4-FFF2-40B4-BE49-F238E27FC236}">
                <a16:creationId xmlns:a16="http://schemas.microsoft.com/office/drawing/2014/main" xmlns=""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6"/>
                </a:solidFill>
              </a:rPr>
              <a:t> 07</a:t>
            </a:r>
          </a:p>
          <a:p>
            <a:pPr algn="ctr"/>
            <a:r>
              <a:rPr lang="en-US" sz="1600" b="1" dirty="0">
                <a:solidFill>
                  <a:schemeClr val="tx1"/>
                </a:solidFill>
              </a:rPr>
              <a:t>Text join</a:t>
            </a:r>
          </a:p>
        </p:txBody>
      </p:sp>
      <p:sp>
        <p:nvSpPr>
          <p:cNvPr id="68" name="Rectangle: Rounded Corners 140">
            <a:extLst>
              <a:ext uri="{FF2B5EF4-FFF2-40B4-BE49-F238E27FC236}">
                <a16:creationId xmlns:a16="http://schemas.microsoft.com/office/drawing/2014/main" xmlns=""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08</a:t>
            </a:r>
          </a:p>
          <a:p>
            <a:pPr algn="ctr"/>
            <a:r>
              <a:rPr lang="en-US" sz="1600" b="1" dirty="0">
                <a:solidFill>
                  <a:schemeClr val="tx1"/>
                </a:solidFill>
              </a:rPr>
              <a:t>Referential join</a:t>
            </a:r>
          </a:p>
        </p:txBody>
      </p:sp>
      <p:sp>
        <p:nvSpPr>
          <p:cNvPr id="69" name="Rectangle: Rounded Corners 137">
            <a:extLst>
              <a:ext uri="{FF2B5EF4-FFF2-40B4-BE49-F238E27FC236}">
                <a16:creationId xmlns:a16="http://schemas.microsoft.com/office/drawing/2014/main" xmlns=""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4"/>
                </a:solidFill>
              </a:rPr>
              <a:t> 05</a:t>
            </a:r>
          </a:p>
          <a:p>
            <a:pPr algn="ctr"/>
            <a:r>
              <a:rPr lang="en-US" sz="1600" b="1" dirty="0">
                <a:solidFill>
                  <a:schemeClr val="tx1"/>
                </a:solidFill>
              </a:rPr>
              <a:t>Spatial join</a:t>
            </a:r>
          </a:p>
        </p:txBody>
      </p:sp>
      <p:sp>
        <p:nvSpPr>
          <p:cNvPr id="70" name="Rectangle: Rounded Corners 138">
            <a:extLst>
              <a:ext uri="{FF2B5EF4-FFF2-40B4-BE49-F238E27FC236}">
                <a16:creationId xmlns:a16="http://schemas.microsoft.com/office/drawing/2014/main" xmlns=""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5"/>
                </a:solidFill>
              </a:rPr>
              <a:t> 06</a:t>
            </a:r>
          </a:p>
          <a:p>
            <a:pPr algn="ctr"/>
            <a:r>
              <a:rPr lang="en-US" sz="1600" b="1" dirty="0">
                <a:solidFill>
                  <a:schemeClr val="tx1"/>
                </a:solidFill>
              </a:rPr>
              <a:t>Star join</a:t>
            </a:r>
          </a:p>
        </p:txBody>
      </p:sp>
      <p:sp>
        <p:nvSpPr>
          <p:cNvPr id="71" name="Oval 70">
            <a:extLst>
              <a:ext uri="{FF2B5EF4-FFF2-40B4-BE49-F238E27FC236}">
                <a16:creationId xmlns:a16="http://schemas.microsoft.com/office/drawing/2014/main" xmlns=""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90">
            <a:extLst>
              <a:ext uri="{FF2B5EF4-FFF2-40B4-BE49-F238E27FC236}">
                <a16:creationId xmlns:a16="http://schemas.microsoft.com/office/drawing/2014/main" xmlns="" id="{06CCD9A3-EA1D-4BFB-8796-B711FE1758A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88525" y="2329641"/>
            <a:ext cx="274338" cy="274338"/>
          </a:xfrm>
          <a:prstGeom prst="rect">
            <a:avLst/>
          </a:prstGeom>
        </p:spPr>
      </p:pic>
      <p:sp>
        <p:nvSpPr>
          <p:cNvPr id="132" name="Rectangle: Rounded Corners 135">
            <a:extLst>
              <a:ext uri="{FF2B5EF4-FFF2-40B4-BE49-F238E27FC236}">
                <a16:creationId xmlns:a16="http://schemas.microsoft.com/office/drawing/2014/main" xmlns=""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2"/>
                </a:solidFill>
              </a:rPr>
              <a:t> 03</a:t>
            </a:r>
          </a:p>
          <a:p>
            <a:pPr algn="ctr"/>
            <a:r>
              <a:rPr lang="en-US" sz="1600" b="1" dirty="0">
                <a:solidFill>
                  <a:schemeClr val="tx1"/>
                </a:solidFill>
              </a:rPr>
              <a:t>Right Outer join</a:t>
            </a:r>
          </a:p>
        </p:txBody>
      </p:sp>
    </p:spTree>
    <p:extLst>
      <p:ext uri="{BB962C8B-B14F-4D97-AF65-F5344CB8AC3E}">
        <p14:creationId xmlns:p14="http://schemas.microsoft.com/office/powerpoint/2010/main" val="124327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Classification of Joins in HANA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2668874E-C0FA-4ADA-BBF6-2FE5710B408A}"/>
              </a:ext>
            </a:extLst>
          </p:cNvPr>
          <p:cNvSpPr txBox="1"/>
          <p:nvPr/>
        </p:nvSpPr>
        <p:spPr>
          <a:xfrm>
            <a:off x="261765" y="779090"/>
            <a:ext cx="11292008" cy="5355312"/>
          </a:xfrm>
          <a:prstGeom prst="rect">
            <a:avLst/>
          </a:prstGeom>
          <a:noFill/>
        </p:spPr>
        <p:txBody>
          <a:bodyPr wrap="square" rtlCol="0">
            <a:spAutoFit/>
          </a:bodyPr>
          <a:lstStyle/>
          <a:p>
            <a:pPr marL="342900" indent="-342900" algn="just">
              <a:buAutoNum type="arabicPeriod"/>
            </a:pPr>
            <a:r>
              <a:rPr lang="en-US" b="1" dirty="0"/>
              <a:t>Inner join</a:t>
            </a:r>
            <a:r>
              <a:rPr lang="en-US" dirty="0"/>
              <a:t>- Intersection of two tables, fetch exact matching column data from joined tables.</a:t>
            </a:r>
          </a:p>
          <a:p>
            <a:pPr lvl="1" algn="just"/>
            <a:endParaRPr lang="en-US" dirty="0"/>
          </a:p>
          <a:p>
            <a:pPr lvl="1" algn="just"/>
            <a:endParaRPr lang="en-US" dirty="0"/>
          </a:p>
          <a:p>
            <a:pPr lvl="1" algn="just"/>
            <a:endParaRPr lang="en-US" dirty="0"/>
          </a:p>
          <a:p>
            <a:pPr lvl="1" algn="just"/>
            <a:r>
              <a:rPr lang="en-US" dirty="0"/>
              <a:t> </a:t>
            </a:r>
          </a:p>
          <a:p>
            <a:pPr marL="342900" indent="-342900" algn="just">
              <a:buAutoNum type="arabicPeriod"/>
            </a:pPr>
            <a:r>
              <a:rPr lang="en-US" b="1" dirty="0"/>
              <a:t>Left outer Join </a:t>
            </a:r>
            <a:r>
              <a:rPr lang="en-US" dirty="0"/>
              <a:t>– will fetch intersection + extra data from left table which has no matching records in right table</a:t>
            </a:r>
          </a:p>
          <a:p>
            <a:pPr lvl="1" algn="just"/>
            <a:endParaRPr lang="en-US" dirty="0"/>
          </a:p>
          <a:p>
            <a:pPr lvl="1" algn="just"/>
            <a:endParaRPr lang="en-US" dirty="0"/>
          </a:p>
          <a:p>
            <a:pPr lvl="1" algn="just"/>
            <a:endParaRPr lang="en-US" dirty="0"/>
          </a:p>
          <a:p>
            <a:pPr marL="342900" indent="-342900" algn="just">
              <a:buAutoNum type="arabicPeriod"/>
            </a:pPr>
            <a:r>
              <a:rPr lang="en-US" b="1" dirty="0"/>
              <a:t>Right Outer Join </a:t>
            </a:r>
            <a:r>
              <a:rPr lang="en-US" dirty="0"/>
              <a:t>– will fetch intersection + extra data from right table which has no matching records on left side</a:t>
            </a:r>
          </a:p>
          <a:p>
            <a:pPr lvl="1" algn="just"/>
            <a:endParaRPr lang="en-US" dirty="0"/>
          </a:p>
          <a:p>
            <a:pPr lvl="1" algn="just"/>
            <a:endParaRPr lang="en-US" dirty="0"/>
          </a:p>
          <a:p>
            <a:pPr lvl="1" algn="just"/>
            <a:endParaRPr lang="en-US" dirty="0"/>
          </a:p>
          <a:p>
            <a:pPr marL="342900" indent="-342900" algn="just">
              <a:buAutoNum type="arabicPeriod"/>
            </a:pPr>
            <a:r>
              <a:rPr lang="en-US" b="1" dirty="0"/>
              <a:t>Temporal Join </a:t>
            </a:r>
            <a:r>
              <a:rPr lang="en-US" dirty="0"/>
              <a:t>– This join enables a join with TIME dimension, in HANA there are M* tables which represent time dimension. </a:t>
            </a:r>
          </a:p>
          <a:p>
            <a:pPr marL="342900" indent="-342900" algn="just">
              <a:buAutoNum type="arabicPeriod"/>
            </a:pPr>
            <a:r>
              <a:rPr lang="en-US" b="1" dirty="0"/>
              <a:t>Spatial Join </a:t>
            </a:r>
            <a:r>
              <a:rPr lang="en-US" dirty="0"/>
              <a:t>– Join geo stationary coordinate to calculate distances, locations, area, ..</a:t>
            </a:r>
          </a:p>
          <a:p>
            <a:pPr marL="342900" indent="-342900" algn="just">
              <a:buAutoNum type="arabicPeriod"/>
            </a:pPr>
            <a:r>
              <a:rPr lang="en-US" b="1" dirty="0"/>
              <a:t>Star Join </a:t>
            </a:r>
            <a:r>
              <a:rPr lang="en-US" dirty="0"/>
              <a:t>– When we have more than one analytic views to be joined, we use star join.</a:t>
            </a:r>
          </a:p>
          <a:p>
            <a:pPr marL="342900" indent="-342900" algn="just">
              <a:buAutoNum type="arabicPeriod"/>
            </a:pPr>
            <a:r>
              <a:rPr lang="en-US" b="1" dirty="0"/>
              <a:t>Text Join </a:t>
            </a:r>
            <a:r>
              <a:rPr lang="en-US" dirty="0"/>
              <a:t>– Text always used to join text tables, which has language specific description. System automatically pass the current login language to the join and text table. We need to mark language column while doing this join.</a:t>
            </a:r>
          </a:p>
        </p:txBody>
      </p:sp>
      <p:sp>
        <p:nvSpPr>
          <p:cNvPr id="9" name="Oval 8">
            <a:extLst>
              <a:ext uri="{FF2B5EF4-FFF2-40B4-BE49-F238E27FC236}">
                <a16:creationId xmlns:a16="http://schemas.microsoft.com/office/drawing/2014/main" xmlns="" id="{46BB5A72-772F-4FF5-893D-85746A8F5A84}"/>
              </a:ext>
            </a:extLst>
          </p:cNvPr>
          <p:cNvSpPr/>
          <p:nvPr/>
        </p:nvSpPr>
        <p:spPr>
          <a:xfrm>
            <a:off x="756138"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 name="Oval 9">
            <a:extLst>
              <a:ext uri="{FF2B5EF4-FFF2-40B4-BE49-F238E27FC236}">
                <a16:creationId xmlns:a16="http://schemas.microsoft.com/office/drawing/2014/main" xmlns="" id="{11DADE68-6412-4FD7-830C-7A08F1F4A550}"/>
              </a:ext>
            </a:extLst>
          </p:cNvPr>
          <p:cNvSpPr/>
          <p:nvPr/>
        </p:nvSpPr>
        <p:spPr>
          <a:xfrm>
            <a:off x="1409700"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1" name="Oval 10">
            <a:extLst>
              <a:ext uri="{FF2B5EF4-FFF2-40B4-BE49-F238E27FC236}">
                <a16:creationId xmlns:a16="http://schemas.microsoft.com/office/drawing/2014/main" xmlns="" id="{6852F936-0D75-4E44-AA9F-0234916F0CC3}"/>
              </a:ext>
            </a:extLst>
          </p:cNvPr>
          <p:cNvSpPr/>
          <p:nvPr/>
        </p:nvSpPr>
        <p:spPr>
          <a:xfrm>
            <a:off x="756138" y="246067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2" name="Oval 11">
            <a:extLst>
              <a:ext uri="{FF2B5EF4-FFF2-40B4-BE49-F238E27FC236}">
                <a16:creationId xmlns:a16="http://schemas.microsoft.com/office/drawing/2014/main" xmlns="" id="{33753180-8C29-49DF-8DAF-708616CC4FF0}"/>
              </a:ext>
            </a:extLst>
          </p:cNvPr>
          <p:cNvSpPr/>
          <p:nvPr/>
        </p:nvSpPr>
        <p:spPr>
          <a:xfrm>
            <a:off x="1383323" y="2460672"/>
            <a:ext cx="949570" cy="825867"/>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a16="http://schemas.microsoft.com/office/drawing/2014/main" xmlns="" id="{92ACDF86-5275-48CC-9C9D-6833DCD1A0B3}"/>
              </a:ext>
            </a:extLst>
          </p:cNvPr>
          <p:cNvSpPr/>
          <p:nvPr/>
        </p:nvSpPr>
        <p:spPr>
          <a:xfrm>
            <a:off x="753208" y="3553493"/>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 name="Oval 13">
            <a:extLst>
              <a:ext uri="{FF2B5EF4-FFF2-40B4-BE49-F238E27FC236}">
                <a16:creationId xmlns:a16="http://schemas.microsoft.com/office/drawing/2014/main" xmlns="" id="{3ACCB32A-B2B5-4621-8E51-1626B518D706}"/>
              </a:ext>
            </a:extLst>
          </p:cNvPr>
          <p:cNvSpPr/>
          <p:nvPr/>
        </p:nvSpPr>
        <p:spPr>
          <a:xfrm>
            <a:off x="1383323" y="3553493"/>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Tree>
    <p:extLst>
      <p:ext uri="{BB962C8B-B14F-4D97-AF65-F5344CB8AC3E}">
        <p14:creationId xmlns:p14="http://schemas.microsoft.com/office/powerpoint/2010/main" val="1297237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157584" y="1890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Classification of Joins in HANA</a:t>
            </a:r>
          </a:p>
        </p:txBody>
      </p:sp>
      <p:sp>
        <p:nvSpPr>
          <p:cNvPr id="9" name="TextBox 8">
            <a:extLst>
              <a:ext uri="{FF2B5EF4-FFF2-40B4-BE49-F238E27FC236}">
                <a16:creationId xmlns:a16="http://schemas.microsoft.com/office/drawing/2014/main" xmlns="" id="{2668874E-C0FA-4ADA-BBF6-2FE5710B408A}"/>
              </a:ext>
            </a:extLst>
          </p:cNvPr>
          <p:cNvSpPr txBox="1"/>
          <p:nvPr/>
        </p:nvSpPr>
        <p:spPr>
          <a:xfrm>
            <a:off x="157584" y="790646"/>
            <a:ext cx="11100966" cy="923330"/>
          </a:xfrm>
          <a:prstGeom prst="rect">
            <a:avLst/>
          </a:prstGeom>
          <a:noFill/>
        </p:spPr>
        <p:txBody>
          <a:bodyPr wrap="square" rtlCol="0">
            <a:spAutoFit/>
          </a:bodyPr>
          <a:lstStyle/>
          <a:p>
            <a:pPr algn="just"/>
            <a:r>
              <a:rPr lang="en-US" dirty="0"/>
              <a:t>8</a:t>
            </a:r>
            <a:r>
              <a:rPr lang="en-US" b="1" dirty="0"/>
              <a:t>. Referential Join </a:t>
            </a:r>
            <a:r>
              <a:rPr lang="en-US" dirty="0"/>
              <a:t>– Is a smart INNER JOIN. The join will be executed as inner join when columns from both tables are</a:t>
            </a:r>
          </a:p>
          <a:p>
            <a:pPr algn="just"/>
            <a:r>
              <a:rPr lang="en-US" dirty="0"/>
              <a:t>selected in the query. But when the query has selected ONLY columns from one of the table alone, the join will be </a:t>
            </a:r>
            <a:r>
              <a:rPr lang="en-US" b="1" dirty="0"/>
              <a:t>pruned (abandoned/ignored)</a:t>
            </a:r>
          </a:p>
        </p:txBody>
      </p:sp>
      <p:graphicFrame>
        <p:nvGraphicFramePr>
          <p:cNvPr id="10" name="Table 9">
            <a:extLst>
              <a:ext uri="{FF2B5EF4-FFF2-40B4-BE49-F238E27FC236}">
                <a16:creationId xmlns:a16="http://schemas.microsoft.com/office/drawing/2014/main" xmlns="" id="{666F5046-17CA-4E62-A24F-F57641141BAD}"/>
              </a:ext>
            </a:extLst>
          </p:cNvPr>
          <p:cNvGraphicFramePr>
            <a:graphicFrameLocks noGrp="1"/>
          </p:cNvGraphicFramePr>
          <p:nvPr>
            <p:extLst>
              <p:ext uri="{D42A27DB-BD31-4B8C-83A1-F6EECF244321}">
                <p14:modId xmlns:p14="http://schemas.microsoft.com/office/powerpoint/2010/main" val="3907228790"/>
              </p:ext>
            </p:extLst>
          </p:nvPr>
        </p:nvGraphicFramePr>
        <p:xfrm>
          <a:off x="2073859" y="2193132"/>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xmlns="" val="3197870226"/>
                    </a:ext>
                  </a:extLst>
                </a:gridCol>
                <a:gridCol w="1316566">
                  <a:extLst>
                    <a:ext uri="{9D8B030D-6E8A-4147-A177-3AD203B41FA5}">
                      <a16:colId xmlns:a16="http://schemas.microsoft.com/office/drawing/2014/main" xmlns=""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a16="http://schemas.microsoft.com/office/drawing/2014/main" xmlns=""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a16="http://schemas.microsoft.com/office/drawing/2014/main" xmlns=""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a16="http://schemas.microsoft.com/office/drawing/2014/main" xmlns=""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a16="http://schemas.microsoft.com/office/drawing/2014/main" xmlns="" val="1622903416"/>
                  </a:ext>
                </a:extLst>
              </a:tr>
            </a:tbl>
          </a:graphicData>
        </a:graphic>
      </p:graphicFrame>
      <p:graphicFrame>
        <p:nvGraphicFramePr>
          <p:cNvPr id="11" name="Table 10">
            <a:extLst>
              <a:ext uri="{FF2B5EF4-FFF2-40B4-BE49-F238E27FC236}">
                <a16:creationId xmlns:a16="http://schemas.microsoft.com/office/drawing/2014/main" xmlns="" id="{9080C8EF-8C8C-44B4-9AE8-D9CC07C5A1BB}"/>
              </a:ext>
            </a:extLst>
          </p:cNvPr>
          <p:cNvGraphicFramePr>
            <a:graphicFrameLocks noGrp="1"/>
          </p:cNvGraphicFramePr>
          <p:nvPr>
            <p:extLst>
              <p:ext uri="{D42A27DB-BD31-4B8C-83A1-F6EECF244321}">
                <p14:modId xmlns:p14="http://schemas.microsoft.com/office/powerpoint/2010/main" val="1740892129"/>
              </p:ext>
            </p:extLst>
          </p:nvPr>
        </p:nvGraphicFramePr>
        <p:xfrm>
          <a:off x="6868902" y="2202472"/>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xmlns="" val="3197870226"/>
                    </a:ext>
                  </a:extLst>
                </a:gridCol>
                <a:gridCol w="1316566">
                  <a:extLst>
                    <a:ext uri="{9D8B030D-6E8A-4147-A177-3AD203B41FA5}">
                      <a16:colId xmlns:a16="http://schemas.microsoft.com/office/drawing/2014/main" xmlns=""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a16="http://schemas.microsoft.com/office/drawing/2014/main" xmlns=""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a16="http://schemas.microsoft.com/office/drawing/2014/main" xmlns=""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a16="http://schemas.microsoft.com/office/drawing/2014/main" xmlns=""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a16="http://schemas.microsoft.com/office/drawing/2014/main" xmlns="" val="1622903416"/>
                  </a:ext>
                </a:extLst>
              </a:tr>
            </a:tbl>
          </a:graphicData>
        </a:graphic>
      </p:graphicFrame>
      <p:cxnSp>
        <p:nvCxnSpPr>
          <p:cNvPr id="12" name="Straight Connector 11">
            <a:extLst>
              <a:ext uri="{FF2B5EF4-FFF2-40B4-BE49-F238E27FC236}">
                <a16:creationId xmlns:a16="http://schemas.microsoft.com/office/drawing/2014/main" xmlns="" id="{036E6849-606A-4485-89AF-C9E465EE87C7}"/>
              </a:ext>
            </a:extLst>
          </p:cNvPr>
          <p:cNvCxnSpPr/>
          <p:nvPr/>
        </p:nvCxnSpPr>
        <p:spPr>
          <a:xfrm flipV="1">
            <a:off x="4116388" y="2323499"/>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3" name="Rectangle 12">
            <a:extLst>
              <a:ext uri="{FF2B5EF4-FFF2-40B4-BE49-F238E27FC236}">
                <a16:creationId xmlns:a16="http://schemas.microsoft.com/office/drawing/2014/main" xmlns="" id="{3F3A4F13-127B-403D-B9E4-728848853D9D}"/>
              </a:ext>
            </a:extLst>
          </p:cNvPr>
          <p:cNvSpPr/>
          <p:nvPr/>
        </p:nvSpPr>
        <p:spPr>
          <a:xfrm>
            <a:off x="3771372" y="3558540"/>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 – AT_FF</a:t>
            </a:r>
          </a:p>
        </p:txBody>
      </p:sp>
      <p:cxnSp>
        <p:nvCxnSpPr>
          <p:cNvPr id="14" name="Straight Arrow Connector 13">
            <a:extLst>
              <a:ext uri="{FF2B5EF4-FFF2-40B4-BE49-F238E27FC236}">
                <a16:creationId xmlns:a16="http://schemas.microsoft.com/office/drawing/2014/main" xmlns="" id="{BA9E7624-E854-4C99-97F4-86C3CF815260}"/>
              </a:ext>
            </a:extLst>
          </p:cNvPr>
          <p:cNvCxnSpPr/>
          <p:nvPr/>
        </p:nvCxnSpPr>
        <p:spPr>
          <a:xfrm flipH="1" flipV="1">
            <a:off x="5642610" y="2346067"/>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43FFC2F8-77B3-4486-AECB-EFC8CC939F41}"/>
              </a:ext>
            </a:extLst>
          </p:cNvPr>
          <p:cNvSpPr txBox="1"/>
          <p:nvPr/>
        </p:nvSpPr>
        <p:spPr>
          <a:xfrm>
            <a:off x="157584" y="4198620"/>
            <a:ext cx="11734800" cy="369332"/>
          </a:xfrm>
          <a:prstGeom prst="rect">
            <a:avLst/>
          </a:prstGeom>
          <a:noFill/>
        </p:spPr>
        <p:txBody>
          <a:bodyPr wrap="square" rtlCol="0">
            <a:spAutoFit/>
          </a:bodyPr>
          <a:lstStyle/>
          <a:p>
            <a:r>
              <a:rPr lang="en-US" b="1" dirty="0"/>
              <a:t>Inner Join – Join is always applied				Referential Join</a:t>
            </a:r>
          </a:p>
        </p:txBody>
      </p:sp>
      <p:sp>
        <p:nvSpPr>
          <p:cNvPr id="16" name="TextBox 15">
            <a:extLst>
              <a:ext uri="{FF2B5EF4-FFF2-40B4-BE49-F238E27FC236}">
                <a16:creationId xmlns:a16="http://schemas.microsoft.com/office/drawing/2014/main" xmlns="" id="{69503AC5-DA59-4A8D-96CA-65421A1C78F4}"/>
              </a:ext>
            </a:extLst>
          </p:cNvPr>
          <p:cNvSpPr txBox="1"/>
          <p:nvPr/>
        </p:nvSpPr>
        <p:spPr>
          <a:xfrm>
            <a:off x="157584" y="4538514"/>
            <a:ext cx="5612658" cy="2031325"/>
          </a:xfrm>
          <a:prstGeom prst="rect">
            <a:avLst/>
          </a:prstGeom>
          <a:noFill/>
        </p:spPr>
        <p:txBody>
          <a:bodyPr wrap="square" rtlCol="0">
            <a:spAutoFit/>
          </a:bodyPr>
          <a:lstStyle/>
          <a:p>
            <a:r>
              <a:rPr lang="en-US" dirty="0"/>
              <a:t>Q1 - SELECT bookingId, Airline From AT_FF</a:t>
            </a:r>
          </a:p>
          <a:p>
            <a:pPr marL="342900" indent="-342900">
              <a:buAutoNum type="arabicPlain" startAt="10001"/>
            </a:pPr>
            <a:r>
              <a:rPr lang="en-US" dirty="0"/>
              <a:t>  FedEx</a:t>
            </a:r>
          </a:p>
          <a:p>
            <a:pPr marL="342900" indent="-342900">
              <a:buAutoNum type="arabicPlain" startAt="10001"/>
            </a:pPr>
            <a:r>
              <a:rPr lang="en-US" dirty="0"/>
              <a:t>  DHL</a:t>
            </a:r>
          </a:p>
          <a:p>
            <a:r>
              <a:rPr lang="en-US" dirty="0"/>
              <a:t>Q2 – Select BookingID from AT_FF;</a:t>
            </a:r>
          </a:p>
          <a:p>
            <a:r>
              <a:rPr lang="en-US" dirty="0"/>
              <a:t>10001</a:t>
            </a:r>
          </a:p>
          <a:p>
            <a:r>
              <a:rPr lang="en-US" dirty="0"/>
              <a:t>10002</a:t>
            </a:r>
          </a:p>
          <a:p>
            <a:r>
              <a:rPr lang="en-US" dirty="0"/>
              <a:t>JOIN is BOUND to HAPPED</a:t>
            </a:r>
          </a:p>
        </p:txBody>
      </p:sp>
      <p:sp>
        <p:nvSpPr>
          <p:cNvPr id="17" name="TextBox 16">
            <a:extLst>
              <a:ext uri="{FF2B5EF4-FFF2-40B4-BE49-F238E27FC236}">
                <a16:creationId xmlns:a16="http://schemas.microsoft.com/office/drawing/2014/main" xmlns="" id="{ABC072D0-26D7-49B7-8864-1372AEEF315D}"/>
              </a:ext>
            </a:extLst>
          </p:cNvPr>
          <p:cNvSpPr txBox="1"/>
          <p:nvPr/>
        </p:nvSpPr>
        <p:spPr>
          <a:xfrm>
            <a:off x="6510762" y="4567952"/>
            <a:ext cx="5612658" cy="2031325"/>
          </a:xfrm>
          <a:prstGeom prst="rect">
            <a:avLst/>
          </a:prstGeom>
          <a:noFill/>
        </p:spPr>
        <p:txBody>
          <a:bodyPr wrap="square" rtlCol="0">
            <a:spAutoFit/>
          </a:bodyPr>
          <a:lstStyle/>
          <a:p>
            <a:r>
              <a:rPr lang="en-US" dirty="0"/>
              <a:t>Q1 - SELECT bookingId, Airline From AT_FF</a:t>
            </a:r>
          </a:p>
          <a:p>
            <a:pPr marL="342900" indent="-342900">
              <a:buAutoNum type="arabicPlain" startAt="10001"/>
            </a:pPr>
            <a:r>
              <a:rPr lang="en-US" dirty="0"/>
              <a:t> FedEx</a:t>
            </a:r>
          </a:p>
          <a:p>
            <a:pPr marL="342900" indent="-342900">
              <a:buAutoNum type="arabicPlain" startAt="10001"/>
            </a:pPr>
            <a:r>
              <a:rPr lang="en-US" dirty="0"/>
              <a:t>  DHL</a:t>
            </a:r>
          </a:p>
          <a:p>
            <a:r>
              <a:rPr lang="en-US" dirty="0"/>
              <a:t>Q2 – Select BookingID from AT_FF;</a:t>
            </a:r>
          </a:p>
          <a:p>
            <a:r>
              <a:rPr lang="en-US" dirty="0"/>
              <a:t>10001</a:t>
            </a:r>
          </a:p>
          <a:p>
            <a:r>
              <a:rPr lang="en-US" dirty="0"/>
              <a:t>10002</a:t>
            </a:r>
          </a:p>
          <a:p>
            <a:r>
              <a:rPr lang="en-US" dirty="0"/>
              <a:t>10003</a:t>
            </a:r>
          </a:p>
        </p:txBody>
      </p:sp>
    </p:spTree>
    <p:extLst>
      <p:ext uri="{BB962C8B-B14F-4D97-AF65-F5344CB8AC3E}">
        <p14:creationId xmlns:p14="http://schemas.microsoft.com/office/powerpoint/2010/main" val="4176440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880988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Attribute View</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xmlns="" id="{27E5B41D-1DDF-48C9-A5AF-075F84492B68}"/>
              </a:ext>
            </a:extLst>
          </p:cNvPr>
          <p:cNvSpPr txBox="1"/>
          <p:nvPr/>
        </p:nvSpPr>
        <p:spPr>
          <a:xfrm>
            <a:off x="261765" y="855344"/>
            <a:ext cx="11241062" cy="923330"/>
          </a:xfrm>
          <a:prstGeom prst="rect">
            <a:avLst/>
          </a:prstGeom>
          <a:noFill/>
        </p:spPr>
        <p:txBody>
          <a:bodyPr wrap="square" rtlCol="0">
            <a:spAutoFit/>
          </a:bodyPr>
          <a:lstStyle/>
          <a:p>
            <a:pPr algn="just"/>
            <a:r>
              <a:rPr lang="en-US" b="1" dirty="0"/>
              <a:t>Attribute views</a:t>
            </a:r>
            <a:r>
              <a:rPr lang="en-US" dirty="0"/>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3" name="Picture 2"/>
          <p:cNvPicPr>
            <a:picLocks noChangeAspect="1"/>
          </p:cNvPicPr>
          <p:nvPr/>
        </p:nvPicPr>
        <p:blipFill>
          <a:blip r:embed="rId3"/>
          <a:stretch>
            <a:fillRect/>
          </a:stretch>
        </p:blipFill>
        <p:spPr>
          <a:xfrm>
            <a:off x="636159" y="1967395"/>
            <a:ext cx="10866667" cy="4380952"/>
          </a:xfrm>
          <a:prstGeom prst="rect">
            <a:avLst/>
          </a:prstGeom>
        </p:spPr>
      </p:pic>
    </p:spTree>
    <p:extLst>
      <p:ext uri="{BB962C8B-B14F-4D97-AF65-F5344CB8AC3E}">
        <p14:creationId xmlns:p14="http://schemas.microsoft.com/office/powerpoint/2010/main" val="3024436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Analytic View</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xmlns="" id="{27E5B41D-1DDF-48C9-A5AF-075F84492B68}"/>
              </a:ext>
            </a:extLst>
          </p:cNvPr>
          <p:cNvSpPr txBox="1"/>
          <p:nvPr/>
        </p:nvSpPr>
        <p:spPr>
          <a:xfrm>
            <a:off x="261765" y="779090"/>
            <a:ext cx="11292008" cy="923330"/>
          </a:xfrm>
          <a:prstGeom prst="rect">
            <a:avLst/>
          </a:prstGeom>
          <a:noFill/>
        </p:spPr>
        <p:txBody>
          <a:bodyPr wrap="square" rtlCol="0">
            <a:spAutoFit/>
          </a:bodyPr>
          <a:lstStyle/>
          <a:p>
            <a:pPr algn="just"/>
            <a:r>
              <a:rPr lang="en-US" b="1" dirty="0"/>
              <a:t>Analytic views</a:t>
            </a:r>
            <a:r>
              <a:rPr lang="en-US" dirty="0"/>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3" name="Picture 2"/>
          <p:cNvPicPr>
            <a:picLocks noChangeAspect="1"/>
          </p:cNvPicPr>
          <p:nvPr/>
        </p:nvPicPr>
        <p:blipFill>
          <a:blip r:embed="rId3"/>
          <a:stretch>
            <a:fillRect/>
          </a:stretch>
        </p:blipFill>
        <p:spPr>
          <a:xfrm>
            <a:off x="420399" y="2074632"/>
            <a:ext cx="10847619" cy="3980952"/>
          </a:xfrm>
          <a:prstGeom prst="rect">
            <a:avLst/>
          </a:prstGeom>
        </p:spPr>
      </p:pic>
    </p:spTree>
    <p:extLst>
      <p:ext uri="{BB962C8B-B14F-4D97-AF65-F5344CB8AC3E}">
        <p14:creationId xmlns:p14="http://schemas.microsoft.com/office/powerpoint/2010/main" val="764159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Calculation View</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xmlns="" id="{27E5B41D-1DDF-48C9-A5AF-075F84492B68}"/>
              </a:ext>
            </a:extLst>
          </p:cNvPr>
          <p:cNvSpPr txBox="1"/>
          <p:nvPr/>
        </p:nvSpPr>
        <p:spPr>
          <a:xfrm>
            <a:off x="261765" y="777539"/>
            <a:ext cx="11292007" cy="923330"/>
          </a:xfrm>
          <a:prstGeom prst="rect">
            <a:avLst/>
          </a:prstGeom>
          <a:noFill/>
        </p:spPr>
        <p:txBody>
          <a:bodyPr wrap="square" rtlCol="0">
            <a:spAutoFit/>
          </a:bodyPr>
          <a:lstStyle/>
          <a:p>
            <a:pPr algn="just"/>
            <a:r>
              <a:rPr lang="en-US" b="1" dirty="0"/>
              <a:t>Calculation views</a:t>
            </a:r>
            <a:r>
              <a:rPr lang="en-US" dirty="0"/>
              <a:t>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3" name="Picture 2"/>
          <p:cNvPicPr>
            <a:picLocks noChangeAspect="1"/>
          </p:cNvPicPr>
          <p:nvPr/>
        </p:nvPicPr>
        <p:blipFill>
          <a:blip r:embed="rId3"/>
          <a:stretch>
            <a:fillRect/>
          </a:stretch>
        </p:blipFill>
        <p:spPr>
          <a:xfrm>
            <a:off x="331302" y="1999074"/>
            <a:ext cx="11440000" cy="4349714"/>
          </a:xfrm>
          <a:prstGeom prst="rect">
            <a:avLst/>
          </a:prstGeom>
        </p:spPr>
      </p:pic>
    </p:spTree>
    <p:extLst>
      <p:ext uri="{BB962C8B-B14F-4D97-AF65-F5344CB8AC3E}">
        <p14:creationId xmlns:p14="http://schemas.microsoft.com/office/powerpoint/2010/main" val="2656728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OIA Scenario Using Calculation View</a:t>
            </a:r>
            <a:endParaRPr lang="en-US" sz="360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TextBox 12">
            <a:extLst>
              <a:ext uri="{FF2B5EF4-FFF2-40B4-BE49-F238E27FC236}">
                <a16:creationId xmlns:a16="http://schemas.microsoft.com/office/drawing/2014/main" xmlns="" id="{2668874E-C0FA-4ADA-BBF6-2FE5710B408A}"/>
              </a:ext>
            </a:extLst>
          </p:cNvPr>
          <p:cNvSpPr txBox="1"/>
          <p:nvPr/>
        </p:nvSpPr>
        <p:spPr>
          <a:xfrm>
            <a:off x="261765" y="896527"/>
            <a:ext cx="11292008" cy="1477328"/>
          </a:xfrm>
          <a:prstGeom prst="rect">
            <a:avLst/>
          </a:prstGeom>
          <a:noFill/>
        </p:spPr>
        <p:txBody>
          <a:bodyPr wrap="square" rtlCol="0">
            <a:spAutoFit/>
          </a:bodyPr>
          <a:lstStyle/>
          <a:p>
            <a:pPr algn="just"/>
            <a:r>
              <a:rPr lang="en-US" dirty="0"/>
              <a:t>Mr. James told about me to the CIO of the company last week on Christmas dinner. The CIO is very impressed by listening my stories how I helped Mr. James. Now he want me to help him as well.</a:t>
            </a:r>
          </a:p>
          <a:p>
            <a:pPr algn="just"/>
            <a:r>
              <a:rPr lang="en-US" dirty="0"/>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1026" name="Picture 2" descr="Free Vector | Successful business meeting or job interview"/>
          <p:cNvPicPr>
            <a:picLocks noChangeAspect="1" noChangeArrowheads="1"/>
          </p:cNvPicPr>
          <p:nvPr/>
        </p:nvPicPr>
        <p:blipFill rotWithShape="1">
          <a:blip r:embed="rId3">
            <a:extLst>
              <a:ext uri="{28A0092B-C50C-407E-A947-70E740481C1C}">
                <a14:useLocalDpi xmlns:a14="http://schemas.microsoft.com/office/drawing/2010/main" val="0"/>
              </a:ext>
            </a:extLst>
          </a:blip>
          <a:srcRect t="13042" b="14480"/>
          <a:stretch/>
        </p:blipFill>
        <p:spPr bwMode="auto">
          <a:xfrm>
            <a:off x="3057801" y="2304528"/>
            <a:ext cx="5962650" cy="432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50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Delivery Unit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779090"/>
            <a:ext cx="11292008" cy="923330"/>
          </a:xfrm>
          <a:prstGeom prst="rect">
            <a:avLst/>
          </a:prstGeom>
        </p:spPr>
        <p:txBody>
          <a:bodyPr wrap="square">
            <a:spAutoFit/>
          </a:bodyPr>
          <a:lstStyle/>
          <a:p>
            <a:pPr algn="just"/>
            <a:r>
              <a:rPr lang="en-US" b="1" dirty="0">
                <a:solidFill>
                  <a:srgbClr val="202124"/>
                </a:solidFill>
              </a:rPr>
              <a:t>Delivery units</a:t>
            </a:r>
            <a:r>
              <a:rPr lang="en-US" dirty="0">
                <a:solidFill>
                  <a:srgbClr val="202124"/>
                </a:solidFill>
              </a:rPr>
              <a:t> are </a:t>
            </a:r>
            <a:r>
              <a:rPr lang="en-US" b="1" dirty="0">
                <a:solidFill>
                  <a:srgbClr val="202124"/>
                </a:solidFill>
              </a:rPr>
              <a:t>SAP HANA</a:t>
            </a:r>
            <a:r>
              <a:rPr lang="en-US" dirty="0">
                <a:solidFill>
                  <a:srgbClr val="202124"/>
                </a:solidFill>
              </a:rPr>
              <a:t> specific packages that can be used to install content, transport data models and applications developed on the </a:t>
            </a:r>
            <a:r>
              <a:rPr lang="en-US" b="1" dirty="0">
                <a:solidFill>
                  <a:srgbClr val="202124"/>
                </a:solidFill>
              </a:rPr>
              <a:t>SAP HANA</a:t>
            </a:r>
            <a:r>
              <a:rPr lang="en-US" dirty="0">
                <a:solidFill>
                  <a:srgbClr val="202124"/>
                </a:solidFill>
              </a:rPr>
              <a:t> platform. The </a:t>
            </a:r>
            <a:r>
              <a:rPr lang="en-US" b="1" dirty="0">
                <a:solidFill>
                  <a:srgbClr val="202124"/>
                </a:solidFill>
              </a:rPr>
              <a:t>delivery unit</a:t>
            </a:r>
            <a:r>
              <a:rPr lang="en-US" dirty="0">
                <a:solidFill>
                  <a:srgbClr val="202124"/>
                </a:solidFill>
              </a:rPr>
              <a:t> management window can be accessed through the 'Modeler Perspective' in </a:t>
            </a:r>
            <a:r>
              <a:rPr lang="en-US" b="1" dirty="0">
                <a:solidFill>
                  <a:srgbClr val="202124"/>
                </a:solidFill>
              </a:rPr>
              <a:t>SAP HANA</a:t>
            </a:r>
            <a:r>
              <a:rPr lang="en-US" dirty="0">
                <a:solidFill>
                  <a:srgbClr val="202124"/>
                </a:solidFill>
              </a:rPr>
              <a:t> Studio.</a:t>
            </a:r>
            <a:endParaRPr lang="en-US" dirty="0"/>
          </a:p>
        </p:txBody>
      </p:sp>
      <p:pic>
        <p:nvPicPr>
          <p:cNvPr id="6146" name="Picture 2" descr="http://3.bp.blogspot.com/-v_EXQ5_aBRQ/Vk7B0eGrA6I/AAAAAAAABTM/rkFPl6Qgoe8/s1600/Delivery-Uni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089" y="1937443"/>
            <a:ext cx="8562023" cy="450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22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74970" y="337883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11</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9477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074" name="Picture 2"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2483" y="873605"/>
            <a:ext cx="4185285" cy="41852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E8BD2BC-59B0-4D30-97AE-9B4A2D8F7B41}"/>
              </a:ext>
            </a:extLst>
          </p:cNvPr>
          <p:cNvSpPr txBox="1"/>
          <p:nvPr/>
        </p:nvSpPr>
        <p:spPr>
          <a:xfrm>
            <a:off x="1076325" y="1082509"/>
            <a:ext cx="645091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OIA Scenario ( Open Item Analysis )</a:t>
            </a:r>
          </a:p>
          <a:p>
            <a:pPr marL="285750" indent="-285750">
              <a:buFont typeface="Arial" panose="020B0604020202020204" pitchFamily="34" charset="0"/>
              <a:buChar char="•"/>
            </a:pPr>
            <a:r>
              <a:rPr lang="en-US" dirty="0"/>
              <a:t>Articulate Requirement for OIA</a:t>
            </a:r>
          </a:p>
          <a:p>
            <a:pPr marL="285750" indent="-285750">
              <a:buFont typeface="Arial" panose="020B0604020202020204" pitchFamily="34" charset="0"/>
              <a:buChar char="•"/>
            </a:pPr>
            <a:r>
              <a:rPr lang="en-US" dirty="0"/>
              <a:t>Execute OIA on ABAP</a:t>
            </a:r>
          </a:p>
          <a:p>
            <a:pPr marL="285750" indent="-285750">
              <a:buFont typeface="Arial" panose="020B0604020202020204" pitchFamily="34" charset="0"/>
              <a:buChar char="•"/>
            </a:pPr>
            <a:r>
              <a:rPr lang="en-US" dirty="0"/>
              <a:t>SQL Console</a:t>
            </a:r>
          </a:p>
          <a:p>
            <a:pPr marL="285750" indent="-285750">
              <a:buFont typeface="Arial" panose="020B0604020202020204" pitchFamily="34" charset="0"/>
              <a:buChar char="•"/>
            </a:pPr>
            <a:r>
              <a:rPr lang="en-US" dirty="0"/>
              <a:t>Introduction to HANA Database User</a:t>
            </a:r>
          </a:p>
          <a:p>
            <a:pPr marL="285750" indent="-285750">
              <a:buFont typeface="Arial" panose="020B0604020202020204" pitchFamily="34" charset="0"/>
              <a:buChar char="•"/>
            </a:pPr>
            <a:r>
              <a:rPr lang="en-US" dirty="0"/>
              <a:t>Data Modeling </a:t>
            </a:r>
          </a:p>
          <a:p>
            <a:pPr marL="1352443" lvl="2" indent="-285750">
              <a:buFont typeface="Wingdings" panose="05000000000000000000" pitchFamily="2" charset="2"/>
              <a:buChar char="Ø"/>
            </a:pPr>
            <a:r>
              <a:rPr lang="en-US" dirty="0"/>
              <a:t>Attribute View</a:t>
            </a:r>
          </a:p>
          <a:p>
            <a:pPr marL="1352443" lvl="2" indent="-285750">
              <a:buFont typeface="Wingdings" panose="05000000000000000000" pitchFamily="2" charset="2"/>
              <a:buChar char="Ø"/>
            </a:pPr>
            <a:r>
              <a:rPr lang="en-US" dirty="0"/>
              <a:t>Analytics View</a:t>
            </a:r>
          </a:p>
          <a:p>
            <a:pPr marL="1352443" lvl="2" indent="-285750">
              <a:buFont typeface="Wingdings" panose="05000000000000000000" pitchFamily="2" charset="2"/>
              <a:buChar char="Ø"/>
            </a:pPr>
            <a:r>
              <a:rPr lang="en-US" dirty="0"/>
              <a:t>Calculation View</a:t>
            </a:r>
          </a:p>
          <a:p>
            <a:pPr marL="1961937" lvl="3" indent="-285750">
              <a:buFont typeface="Wingdings" panose="05000000000000000000" pitchFamily="2" charset="2"/>
              <a:buChar char="v"/>
            </a:pPr>
            <a:r>
              <a:rPr lang="en-US" dirty="0"/>
              <a:t>Graphical Calculation Views</a:t>
            </a:r>
          </a:p>
          <a:p>
            <a:pPr marL="1961937" lvl="3" indent="-285750">
              <a:buFont typeface="Wingdings" panose="05000000000000000000" pitchFamily="2" charset="2"/>
              <a:buChar char="v"/>
            </a:pPr>
            <a:r>
              <a:rPr lang="en-US" dirty="0"/>
              <a:t>Scripted Calculation Views</a:t>
            </a:r>
          </a:p>
          <a:p>
            <a:pPr marL="285750" indent="-285750">
              <a:buFont typeface="Arial" panose="020B0604020202020204" pitchFamily="34" charset="0"/>
              <a:buChar char="•"/>
            </a:pPr>
            <a:r>
              <a:rPr lang="en-US" dirty="0"/>
              <a:t>Classification of  Join</a:t>
            </a:r>
          </a:p>
        </p:txBody>
      </p:sp>
      <p:sp>
        <p:nvSpPr>
          <p:cNvPr id="9" name="TextBox 8">
            <a:extLst>
              <a:ext uri="{FF2B5EF4-FFF2-40B4-BE49-F238E27FC236}">
                <a16:creationId xmlns:a16="http://schemas.microsoft.com/office/drawing/2014/main" xmlns="" id="{2181DA40-EB87-4A9E-A378-F475AFDB183C}"/>
              </a:ext>
            </a:extLst>
          </p:cNvPr>
          <p:cNvSpPr txBox="1"/>
          <p:nvPr/>
        </p:nvSpPr>
        <p:spPr>
          <a:xfrm>
            <a:off x="261764" y="4681618"/>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a16="http://schemas.microsoft.com/office/drawing/2014/main" xmlns="" id="{035F5030-D26D-459D-8F5D-DFF4BC98E02A}"/>
              </a:ext>
            </a:extLst>
          </p:cNvPr>
          <p:cNvSpPr txBox="1"/>
          <p:nvPr/>
        </p:nvSpPr>
        <p:spPr>
          <a:xfrm>
            <a:off x="1076325" y="5145799"/>
            <a:ext cx="447633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Creation and execution of  Data Models </a:t>
            </a:r>
          </a:p>
          <a:p>
            <a:pPr marL="285750" indent="-285750">
              <a:buFont typeface="Arial" panose="020B0604020202020204" pitchFamily="34" charset="0"/>
              <a:buChar char="•"/>
            </a:pPr>
            <a:r>
              <a:rPr lang="en-US" dirty="0"/>
              <a:t>Showing Concept of currency conversion</a:t>
            </a:r>
          </a:p>
          <a:p>
            <a:pPr marL="285750" indent="-285750">
              <a:buFont typeface="Arial" panose="020B0604020202020204" pitchFamily="34" charset="0"/>
              <a:buChar char="•"/>
            </a:pPr>
            <a:r>
              <a:rPr lang="en-US" dirty="0"/>
              <a:t>Concept of  Dimensions and Measures </a:t>
            </a:r>
          </a:p>
          <a:p>
            <a:pPr marL="285750" indent="-285750">
              <a:buFont typeface="Arial" panose="020B0604020202020204" pitchFamily="34" charset="0"/>
              <a:buChar char="•"/>
            </a:pPr>
            <a:r>
              <a:rPr lang="en-US" dirty="0"/>
              <a:t>Implementing OIA  Using Calculation View </a:t>
            </a:r>
          </a:p>
          <a:p>
            <a:pPr marL="285750" indent="-285750">
              <a:buFont typeface="Arial" panose="020B0604020202020204" pitchFamily="34" charset="0"/>
              <a:buChar char="•"/>
            </a:pPr>
            <a:r>
              <a:rPr lang="en-US" dirty="0"/>
              <a:t>Concept of  Delivery Unit</a:t>
            </a:r>
            <a:endParaRPr lang="en-US" i="1" dirty="0"/>
          </a:p>
        </p:txBody>
      </p:sp>
    </p:spTree>
    <p:extLst>
      <p:ext uri="{BB962C8B-B14F-4D97-AF65-F5344CB8AC3E}">
        <p14:creationId xmlns:p14="http://schemas.microsoft.com/office/powerpoint/2010/main" val="1310447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058009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03804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OIA Scenario - Open Item Analysis</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xmlns="" id="{2668874E-C0FA-4ADA-BBF6-2FE5710B408A}"/>
              </a:ext>
            </a:extLst>
          </p:cNvPr>
          <p:cNvSpPr txBox="1"/>
          <p:nvPr/>
        </p:nvSpPr>
        <p:spPr>
          <a:xfrm>
            <a:off x="261764" y="799696"/>
            <a:ext cx="11292008" cy="3139321"/>
          </a:xfrm>
          <a:prstGeom prst="rect">
            <a:avLst/>
          </a:prstGeom>
          <a:noFill/>
        </p:spPr>
        <p:txBody>
          <a:bodyPr wrap="square" rtlCol="0">
            <a:spAutoFit/>
          </a:bodyPr>
          <a:lstStyle/>
          <a:p>
            <a:pPr algn="just"/>
            <a:r>
              <a:rPr lang="en-US" b="1" dirty="0"/>
              <a:t>Mr. James (Account Receivable Accountant)</a:t>
            </a:r>
          </a:p>
          <a:p>
            <a:pPr algn="just"/>
            <a:r>
              <a:rPr lang="en-US" dirty="0"/>
              <a:t>Mr. James is a 63 year old men, working in our Toronto office since last 30 years of service. He lives in downtown near the lake in his own 680 Sq yard home. He is a proud father of 2 girls which are studying. And drives Audi A6.</a:t>
            </a:r>
          </a:p>
          <a:p>
            <a:pPr algn="just"/>
            <a:r>
              <a:rPr lang="en-US" dirty="0"/>
              <a:t>He is a seasonal Skiing player.</a:t>
            </a:r>
          </a:p>
          <a:p>
            <a:pPr algn="just"/>
            <a:endParaRPr lang="en-US" dirty="0"/>
          </a:p>
          <a:p>
            <a:pPr algn="just"/>
            <a:r>
              <a:rPr lang="en-US" dirty="0"/>
              <a:t>Cash has a very important role in a company for running business. It is in the best interest of the company to collect the pending dues from their customers as soon as possible. By putting this Cash back into the system, the company can execute is ambitions and expansion plans faster. So Mr. James is here working as an account receivable accountant, his job is to manage customer accounts and remind them for their </a:t>
            </a:r>
            <a:r>
              <a:rPr lang="en-US" b="1" i="1" dirty="0"/>
              <a:t>unpaid bills when the bill amount OR the average days for unpaid invoices are passed.</a:t>
            </a:r>
            <a:r>
              <a:rPr lang="en-US" dirty="0"/>
              <a:t> Classify these customers based on their ability to pay pending bills.</a:t>
            </a:r>
          </a:p>
          <a:p>
            <a:pPr algn="just"/>
            <a:endParaRPr lang="en-US" dirty="0"/>
          </a:p>
        </p:txBody>
      </p:sp>
      <p:pic>
        <p:nvPicPr>
          <p:cNvPr id="1026" name="Picture 2" descr="6 Creative Ways To Shake Up The Sales Team Meeting Agenda - Salesforce  Canada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486" y="3759479"/>
            <a:ext cx="57150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65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solidFill>
                  <a:srgbClr val="000000"/>
                </a:solidFill>
                <a:latin typeface="Cooper Black" panose="0208090404030B020404" pitchFamily="18" charset="0"/>
              </a:rPr>
              <a:t>Articulate Requirement for OIA </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xmlns="" id="{2668874E-C0FA-4ADA-BBF6-2FE5710B408A}"/>
              </a:ext>
            </a:extLst>
          </p:cNvPr>
          <p:cNvSpPr txBox="1"/>
          <p:nvPr/>
        </p:nvSpPr>
        <p:spPr>
          <a:xfrm>
            <a:off x="261764" y="819749"/>
            <a:ext cx="11292008" cy="5632311"/>
          </a:xfrm>
          <a:prstGeom prst="rect">
            <a:avLst/>
          </a:prstGeom>
          <a:noFill/>
        </p:spPr>
        <p:txBody>
          <a:bodyPr wrap="square" rtlCol="0">
            <a:spAutoFit/>
          </a:bodyPr>
          <a:lstStyle/>
          <a:p>
            <a:pPr marL="342900" indent="-342900">
              <a:buAutoNum type="arabicPeriod"/>
            </a:pPr>
            <a:r>
              <a:rPr lang="en-US" sz="2000" dirty="0"/>
              <a:t>Create a DB table which stores the customizing – Threshold – Days, Amount</a:t>
            </a:r>
          </a:p>
          <a:p>
            <a:pPr lvl="1"/>
            <a:endParaRPr lang="en-US" sz="2000" dirty="0"/>
          </a:p>
          <a:p>
            <a:pPr marL="342900" indent="-342900">
              <a:buAutoNum type="arabicPeriod"/>
            </a:pPr>
            <a:r>
              <a:rPr lang="en-US" sz="2000" dirty="0"/>
              <a:t>How long on average basis the invoices are outstanding – UNPAID</a:t>
            </a:r>
          </a:p>
          <a:p>
            <a:pPr marL="800100" lvl="1" indent="-342900">
              <a:buAutoNum type="arabicPeriod"/>
            </a:pPr>
            <a:r>
              <a:rPr lang="en-US" sz="2000" dirty="0"/>
              <a:t>Invoices which are unpaid – SNWD_SO_INV_HEAD Payment_Status = ‘’</a:t>
            </a:r>
          </a:p>
          <a:p>
            <a:pPr marL="800100" lvl="1" indent="-342900">
              <a:buAutoNum type="arabicPeriod"/>
            </a:pPr>
            <a:r>
              <a:rPr lang="en-US" sz="2000" dirty="0"/>
              <a:t>Calculate the average open days since when they are unpaid – Sum / Count</a:t>
            </a:r>
          </a:p>
          <a:p>
            <a:pPr marL="800100" lvl="1" indent="-342900">
              <a:buAutoNum type="arabicPeriod"/>
            </a:pPr>
            <a:r>
              <a:rPr lang="en-US" sz="2000" dirty="0"/>
              <a:t>Business partners and company names for those invoice SNWD_BPA</a:t>
            </a:r>
          </a:p>
          <a:p>
            <a:pPr lvl="1"/>
            <a:endParaRPr lang="en-US" sz="2000" dirty="0"/>
          </a:p>
          <a:p>
            <a:pPr marL="342900" indent="-342900">
              <a:buAutoNum type="arabicPeriod"/>
            </a:pPr>
            <a:r>
              <a:rPr lang="en-US" sz="2000" dirty="0"/>
              <a:t>Check the total gross amount of invoices which is open in </a:t>
            </a:r>
            <a:r>
              <a:rPr lang="en-US" sz="2000" b="1" dirty="0"/>
              <a:t>“common currency”</a:t>
            </a:r>
          </a:p>
          <a:p>
            <a:pPr marL="800100" lvl="1" indent="-342900">
              <a:buAutoNum type="arabicPeriod"/>
            </a:pPr>
            <a:r>
              <a:rPr lang="en-US" sz="2000" dirty="0"/>
              <a:t>Invoice header to identify the unpaid invoices – SNWD_SO_INV_HEAD</a:t>
            </a:r>
          </a:p>
          <a:p>
            <a:pPr marL="800100" lvl="1" indent="-342900">
              <a:buAutoNum type="arabicPeriod"/>
            </a:pPr>
            <a:r>
              <a:rPr lang="en-US" sz="2000" dirty="0"/>
              <a:t>For each invoice read the line items from SNWD_SO_INV_ITEM and convert to common currency.</a:t>
            </a:r>
          </a:p>
          <a:p>
            <a:pPr marL="1257300" lvl="2" indent="-342900">
              <a:buAutoNum type="arabicPeriod"/>
            </a:pPr>
            <a:r>
              <a:rPr lang="en-US" sz="2000" dirty="0"/>
              <a:t>Currency conversion based on customizing will be done for items</a:t>
            </a:r>
          </a:p>
          <a:p>
            <a:pPr marL="1257300" lvl="2" indent="-342900">
              <a:buAutoNum type="arabicPeriod"/>
            </a:pPr>
            <a:r>
              <a:rPr lang="en-US" sz="2000" dirty="0"/>
              <a:t>A total open amount will be calculated in common currency (gross_amount)</a:t>
            </a:r>
          </a:p>
          <a:p>
            <a:pPr marL="800100" lvl="1" indent="-342900">
              <a:buAutoNum type="arabicPeriod"/>
            </a:pPr>
            <a:r>
              <a:rPr lang="en-US" sz="2000" dirty="0"/>
              <a:t>Business partner information to find which co. SNWD_BPA</a:t>
            </a:r>
          </a:p>
          <a:p>
            <a:pPr lvl="1"/>
            <a:endParaRPr lang="en-US" sz="2000" dirty="0"/>
          </a:p>
          <a:p>
            <a:pPr marL="342900" indent="-342900">
              <a:buAutoNum type="arabicPeriod"/>
            </a:pPr>
            <a:r>
              <a:rPr lang="en-US" sz="2000" dirty="0"/>
              <a:t>Classify the customers which are at high risk</a:t>
            </a:r>
          </a:p>
          <a:p>
            <a:endParaRPr lang="en-US" sz="2000" dirty="0"/>
          </a:p>
          <a:p>
            <a:r>
              <a:rPr lang="en-US" sz="2000" dirty="0"/>
              <a:t>5.   Dunning – Reminders / calls for making payment</a:t>
            </a:r>
          </a:p>
          <a:p>
            <a:r>
              <a:rPr lang="en-US" sz="2000" dirty="0"/>
              <a:t>        COLLECT statement in ABAP.??</a:t>
            </a:r>
          </a:p>
        </p:txBody>
      </p:sp>
    </p:spTree>
    <p:extLst>
      <p:ext uri="{BB962C8B-B14F-4D97-AF65-F5344CB8AC3E}">
        <p14:creationId xmlns:p14="http://schemas.microsoft.com/office/powerpoint/2010/main" val="2077398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Custom Table for OIA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a:extLst>
              <a:ext uri="{FF2B5EF4-FFF2-40B4-BE49-F238E27FC236}">
                <a16:creationId xmlns:a16="http://schemas.microsoft.com/office/drawing/2014/main" xmlns="" id="{B64819FE-0CA9-4976-9E17-9B5E8661C474}"/>
              </a:ext>
            </a:extLst>
          </p:cNvPr>
          <p:cNvPicPr>
            <a:picLocks noChangeAspect="1"/>
          </p:cNvPicPr>
          <p:nvPr/>
        </p:nvPicPr>
        <p:blipFill rotWithShape="1">
          <a:blip r:embed="rId3"/>
          <a:srcRect t="3336"/>
          <a:stretch/>
        </p:blipFill>
        <p:spPr>
          <a:xfrm>
            <a:off x="424559" y="1307473"/>
            <a:ext cx="11335763" cy="4321802"/>
          </a:xfrm>
          <a:prstGeom prst="rect">
            <a:avLst/>
          </a:prstGeom>
        </p:spPr>
      </p:pic>
      <p:sp>
        <p:nvSpPr>
          <p:cNvPr id="3" name="Rectangle 2"/>
          <p:cNvSpPr/>
          <p:nvPr/>
        </p:nvSpPr>
        <p:spPr>
          <a:xfrm>
            <a:off x="261764" y="779090"/>
            <a:ext cx="3817392" cy="369332"/>
          </a:xfrm>
          <a:prstGeom prst="rect">
            <a:avLst/>
          </a:prstGeom>
        </p:spPr>
        <p:txBody>
          <a:bodyPr wrap="none">
            <a:spAutoFit/>
          </a:bodyPr>
          <a:lstStyle/>
          <a:p>
            <a:r>
              <a:rPr lang="en-US" dirty="0"/>
              <a:t>Create table ZDP_CUST in SAP System .</a:t>
            </a:r>
          </a:p>
        </p:txBody>
      </p:sp>
    </p:spTree>
    <p:extLst>
      <p:ext uri="{BB962C8B-B14F-4D97-AF65-F5344CB8AC3E}">
        <p14:creationId xmlns:p14="http://schemas.microsoft.com/office/powerpoint/2010/main" val="149805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Vector | Professional programmer engineer writing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704" y="425146"/>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C3D67074-ABBF-4F1F-8F04-07B7C002C1DF}"/>
              </a:ext>
            </a:extLst>
          </p:cNvPr>
          <p:cNvSpPr txBox="1"/>
          <p:nvPr/>
        </p:nvSpPr>
        <p:spPr>
          <a:xfrm>
            <a:off x="261764" y="815587"/>
            <a:ext cx="117348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Implementing Open Item Analysis Scenario</a:t>
            </a:r>
            <a:r>
              <a:rPr lang="en-US" sz="2400" dirty="0">
                <a:solidFill>
                  <a:prstClr val="black"/>
                </a:solidFill>
                <a:latin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a:hlinkClick r:id="rId4"/>
              </a:rPr>
              <a:t>OIA Scenario </a:t>
            </a:r>
            <a:endParaRPr lang="en-US" sz="2400" dirty="0">
              <a:solidFill>
                <a:prstClr val="black"/>
              </a:solidFill>
              <a:latin typeface="Calibri"/>
            </a:endParaRPr>
          </a:p>
        </p:txBody>
      </p:sp>
    </p:spTree>
    <p:extLst>
      <p:ext uri="{BB962C8B-B14F-4D97-AF65-F5344CB8AC3E}">
        <p14:creationId xmlns:p14="http://schemas.microsoft.com/office/powerpoint/2010/main" val="2601278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880" y="2900067"/>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2238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308148" y="16145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Modeling</a:t>
            </a:r>
          </a:p>
        </p:txBody>
      </p:sp>
      <p:sp>
        <p:nvSpPr>
          <p:cNvPr id="7" name="TextBox 6">
            <a:extLst>
              <a:ext uri="{FF2B5EF4-FFF2-40B4-BE49-F238E27FC236}">
                <a16:creationId xmlns:a16="http://schemas.microsoft.com/office/drawing/2014/main" xmlns="" id="{C3D67074-ABBF-4F1F-8F04-07B7C002C1DF}"/>
              </a:ext>
            </a:extLst>
          </p:cNvPr>
          <p:cNvSpPr txBox="1"/>
          <p:nvPr/>
        </p:nvSpPr>
        <p:spPr>
          <a:xfrm>
            <a:off x="308148" y="779090"/>
            <a:ext cx="11526043" cy="286232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Challenges </a:t>
            </a:r>
            <a:r>
              <a:rPr lang="en-US" dirty="0">
                <a:solidFill>
                  <a:prstClr val="black"/>
                </a:solidFill>
                <a:latin typeface="Calibri"/>
              </a:rPr>
              <a:t>with ABAP Coding / SQL Queries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 everyone is so experienced to write optimized SQL query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Sometimes, we do incorrect nesting unknowingly which cause a recurring DB calls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Many colleagues are not from ABAP background with coding skills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Let someone else optimize the queries for us for DB</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Easy way to write complex requirements any one can develop w/o much experience</a:t>
            </a:r>
          </a:p>
          <a:p>
            <a:pPr marR="0" lvl="0" algn="just"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just"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2238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261764" y="18330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HANA</a:t>
            </a:r>
          </a:p>
        </p:txBody>
      </p:sp>
      <p:sp>
        <p:nvSpPr>
          <p:cNvPr id="17" name="Freeform: Shape 18">
            <a:extLst>
              <a:ext uri="{FF2B5EF4-FFF2-40B4-BE49-F238E27FC236}">
                <a16:creationId xmlns:a16="http://schemas.microsoft.com/office/drawing/2014/main" xmlns=""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rgbClr val="7030A0"/>
          </a:solidFill>
          <a:ln w="14367" cap="flat">
            <a:noFill/>
            <a:prstDash val="solid"/>
            <a:miter/>
          </a:ln>
        </p:spPr>
        <p:txBody>
          <a:bodyPr rtlCol="0" anchor="ctr"/>
          <a:lstStyle/>
          <a:p>
            <a:endParaRPr lang="aa-ET"/>
          </a:p>
        </p:txBody>
      </p:sp>
      <p:sp>
        <p:nvSpPr>
          <p:cNvPr id="18" name="Freeform: Shape 14">
            <a:extLst>
              <a:ext uri="{FF2B5EF4-FFF2-40B4-BE49-F238E27FC236}">
                <a16:creationId xmlns:a16="http://schemas.microsoft.com/office/drawing/2014/main" xmlns=""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bg2">
              <a:lumMod val="75000"/>
            </a:schemeClr>
          </a:solidFill>
          <a:ln w="14367" cap="flat">
            <a:noFill/>
            <a:prstDash val="solid"/>
            <a:miter/>
          </a:ln>
        </p:spPr>
        <p:txBody>
          <a:bodyPr rtlCol="0" anchor="ctr"/>
          <a:lstStyle/>
          <a:p>
            <a:endParaRPr lang="aa-ET"/>
          </a:p>
        </p:txBody>
      </p:sp>
      <p:sp>
        <p:nvSpPr>
          <p:cNvPr id="19" name="Freeform: Shape 15">
            <a:extLst>
              <a:ext uri="{FF2B5EF4-FFF2-40B4-BE49-F238E27FC236}">
                <a16:creationId xmlns:a16="http://schemas.microsoft.com/office/drawing/2014/main" xmlns=""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20" name="Freeform: Shape 16">
            <a:extLst>
              <a:ext uri="{FF2B5EF4-FFF2-40B4-BE49-F238E27FC236}">
                <a16:creationId xmlns:a16="http://schemas.microsoft.com/office/drawing/2014/main" xmlns=""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21" name="Freeform: Shape 17">
            <a:extLst>
              <a:ext uri="{FF2B5EF4-FFF2-40B4-BE49-F238E27FC236}">
                <a16:creationId xmlns:a16="http://schemas.microsoft.com/office/drawing/2014/main" xmlns=""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22" name="Graphic 20">
            <a:extLst>
              <a:ext uri="{FF2B5EF4-FFF2-40B4-BE49-F238E27FC236}">
                <a16:creationId xmlns:a16="http://schemas.microsoft.com/office/drawing/2014/main" xmlns=""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23" name="Graphic 20">
            <a:extLst>
              <a:ext uri="{FF2B5EF4-FFF2-40B4-BE49-F238E27FC236}">
                <a16:creationId xmlns:a16="http://schemas.microsoft.com/office/drawing/2014/main" xmlns=""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24" name="TextBox 23">
            <a:extLst>
              <a:ext uri="{FF2B5EF4-FFF2-40B4-BE49-F238E27FC236}">
                <a16:creationId xmlns:a16="http://schemas.microsoft.com/office/drawing/2014/main" xmlns=""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Analytic View</a:t>
            </a:r>
          </a:p>
        </p:txBody>
      </p:sp>
      <p:sp>
        <p:nvSpPr>
          <p:cNvPr id="25" name="Freeform: Shape 30">
            <a:extLst>
              <a:ext uri="{FF2B5EF4-FFF2-40B4-BE49-F238E27FC236}">
                <a16:creationId xmlns:a16="http://schemas.microsoft.com/office/drawing/2014/main" xmlns=""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6" name="TextBox 25">
            <a:extLst>
              <a:ext uri="{FF2B5EF4-FFF2-40B4-BE49-F238E27FC236}">
                <a16:creationId xmlns:a16="http://schemas.microsoft.com/office/drawing/2014/main" xmlns=""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7" name="TextBox 26">
            <a:extLst>
              <a:ext uri="{FF2B5EF4-FFF2-40B4-BE49-F238E27FC236}">
                <a16:creationId xmlns:a16="http://schemas.microsoft.com/office/drawing/2014/main" xmlns=""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Calculation View</a:t>
            </a:r>
          </a:p>
        </p:txBody>
      </p:sp>
      <p:sp>
        <p:nvSpPr>
          <p:cNvPr id="28" name="Freeform: Shape 33">
            <a:extLst>
              <a:ext uri="{FF2B5EF4-FFF2-40B4-BE49-F238E27FC236}">
                <a16:creationId xmlns:a16="http://schemas.microsoft.com/office/drawing/2014/main" xmlns=""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9" name="TextBox 28">
            <a:extLst>
              <a:ext uri="{FF2B5EF4-FFF2-40B4-BE49-F238E27FC236}">
                <a16:creationId xmlns:a16="http://schemas.microsoft.com/office/drawing/2014/main" xmlns=""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30" name="TextBox 29">
            <a:extLst>
              <a:ext uri="{FF2B5EF4-FFF2-40B4-BE49-F238E27FC236}">
                <a16:creationId xmlns:a16="http://schemas.microsoft.com/office/drawing/2014/main" xmlns=""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Attribute View</a:t>
            </a:r>
          </a:p>
        </p:txBody>
      </p:sp>
      <p:sp>
        <p:nvSpPr>
          <p:cNvPr id="31" name="Freeform: Shape 38">
            <a:extLst>
              <a:ext uri="{FF2B5EF4-FFF2-40B4-BE49-F238E27FC236}">
                <a16:creationId xmlns:a16="http://schemas.microsoft.com/office/drawing/2014/main" xmlns=""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32" name="TextBox 31">
            <a:extLst>
              <a:ext uri="{FF2B5EF4-FFF2-40B4-BE49-F238E27FC236}">
                <a16:creationId xmlns:a16="http://schemas.microsoft.com/office/drawing/2014/main" xmlns=""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3526408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261764" y="169455"/>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3 Models?</a:t>
            </a:r>
          </a:p>
        </p:txBody>
      </p:sp>
      <p:sp>
        <p:nvSpPr>
          <p:cNvPr id="17" name="Rectangle 16">
            <a:extLst>
              <a:ext uri="{FF2B5EF4-FFF2-40B4-BE49-F238E27FC236}">
                <a16:creationId xmlns:a16="http://schemas.microsoft.com/office/drawing/2014/main" xmlns="" id="{BFC8D609-F5FA-4AF3-AADB-F05C0F229157}"/>
              </a:ext>
            </a:extLst>
          </p:cNvPr>
          <p:cNvSpPr/>
          <p:nvPr/>
        </p:nvSpPr>
        <p:spPr>
          <a:xfrm>
            <a:off x="49732" y="6012061"/>
            <a:ext cx="11835613" cy="646331"/>
          </a:xfrm>
          <a:prstGeom prst="rect">
            <a:avLst/>
          </a:prstGeom>
        </p:spPr>
        <p:txBody>
          <a:bodyPr wrap="square">
            <a:spAutoFit/>
          </a:bodyPr>
          <a:lstStyle/>
          <a:p>
            <a:r>
              <a:rPr lang="en-US" dirty="0">
                <a:hlinkClick r:id="rId3"/>
              </a:rPr>
              <a:t>https://archive.sap.com/documents/docs/DOC-73509#:~:text=For%20all%20other%20cases%20Analytical,foundation%20node%20allows%20views%2Ftables.</a:t>
            </a:r>
            <a:endParaRPr lang="en-US" dirty="0"/>
          </a:p>
        </p:txBody>
      </p:sp>
      <p:grpSp>
        <p:nvGrpSpPr>
          <p:cNvPr id="21" name="Group 20"/>
          <p:cNvGrpSpPr/>
          <p:nvPr/>
        </p:nvGrpSpPr>
        <p:grpSpPr>
          <a:xfrm>
            <a:off x="2367240" y="1295400"/>
            <a:ext cx="6973820" cy="5108066"/>
            <a:chOff x="2942502" y="1631084"/>
            <a:chExt cx="6303820" cy="4617316"/>
          </a:xfrm>
        </p:grpSpPr>
        <p:grpSp>
          <p:nvGrpSpPr>
            <p:cNvPr id="23" name="Group 20"/>
            <p:cNvGrpSpPr/>
            <p:nvPr/>
          </p:nvGrpSpPr>
          <p:grpSpPr>
            <a:xfrm>
              <a:off x="2942502" y="1631084"/>
              <a:ext cx="6303820" cy="4617316"/>
              <a:chOff x="2942502" y="1676400"/>
              <a:chExt cx="6303820" cy="4617316"/>
            </a:xfrm>
          </p:grpSpPr>
          <p:grpSp>
            <p:nvGrpSpPr>
              <p:cNvPr id="27" name="Group 15"/>
              <p:cNvGrpSpPr/>
              <p:nvPr/>
            </p:nvGrpSpPr>
            <p:grpSpPr>
              <a:xfrm>
                <a:off x="2942502" y="1676400"/>
                <a:ext cx="6303820" cy="4617316"/>
                <a:chOff x="3013517" y="1831975"/>
                <a:chExt cx="6303820" cy="4617316"/>
              </a:xfrm>
            </p:grpSpPr>
            <p:grpSp>
              <p:nvGrpSpPr>
                <p:cNvPr id="31" name="Group 14"/>
                <p:cNvGrpSpPr/>
                <p:nvPr/>
              </p:nvGrpSpPr>
              <p:grpSpPr>
                <a:xfrm>
                  <a:off x="4104852" y="1831975"/>
                  <a:ext cx="4121150" cy="4094163"/>
                  <a:chOff x="3960813" y="1831975"/>
                  <a:chExt cx="4121150" cy="4094163"/>
                </a:xfrm>
              </p:grpSpPr>
              <p:sp>
                <p:nvSpPr>
                  <p:cNvPr id="33" name="Freeform 6"/>
                  <p:cNvSpPr>
                    <a:spLocks/>
                  </p:cNvSpPr>
                  <p:nvPr/>
                </p:nvSpPr>
                <p:spPr bwMode="auto">
                  <a:xfrm>
                    <a:off x="4368801" y="3532188"/>
                    <a:ext cx="1681163" cy="2265363"/>
                  </a:xfrm>
                  <a:custGeom>
                    <a:avLst/>
                    <a:gdLst/>
                    <a:ahLst/>
                    <a:cxnLst>
                      <a:cxn ang="0">
                        <a:pos x="73" y="1"/>
                      </a:cxn>
                      <a:cxn ang="0">
                        <a:pos x="81" y="18"/>
                      </a:cxn>
                      <a:cxn ang="0">
                        <a:pos x="91" y="33"/>
                      </a:cxn>
                      <a:cxn ang="0">
                        <a:pos x="107" y="52"/>
                      </a:cxn>
                      <a:cxn ang="0">
                        <a:pos x="131" y="74"/>
                      </a:cxn>
                      <a:cxn ang="0">
                        <a:pos x="163" y="99"/>
                      </a:cxn>
                      <a:cxn ang="0">
                        <a:pos x="205" y="125"/>
                      </a:cxn>
                      <a:cxn ang="0">
                        <a:pos x="258" y="152"/>
                      </a:cxn>
                      <a:cxn ang="0">
                        <a:pos x="325" y="181"/>
                      </a:cxn>
                      <a:cxn ang="0">
                        <a:pos x="404" y="208"/>
                      </a:cxn>
                      <a:cxn ang="0">
                        <a:pos x="499" y="235"/>
                      </a:cxn>
                      <a:cxn ang="0">
                        <a:pos x="610" y="260"/>
                      </a:cxn>
                      <a:cxn ang="0">
                        <a:pos x="739" y="283"/>
                      </a:cxn>
                      <a:cxn ang="0">
                        <a:pos x="887" y="303"/>
                      </a:cxn>
                      <a:cxn ang="0">
                        <a:pos x="970" y="314"/>
                      </a:cxn>
                      <a:cxn ang="0">
                        <a:pos x="978" y="328"/>
                      </a:cxn>
                      <a:cxn ang="0">
                        <a:pos x="991" y="354"/>
                      </a:cxn>
                      <a:cxn ang="0">
                        <a:pos x="1007" y="393"/>
                      </a:cxn>
                      <a:cxn ang="0">
                        <a:pos x="1024" y="443"/>
                      </a:cxn>
                      <a:cxn ang="0">
                        <a:pos x="1040" y="502"/>
                      </a:cxn>
                      <a:cxn ang="0">
                        <a:pos x="1052" y="569"/>
                      </a:cxn>
                      <a:cxn ang="0">
                        <a:pos x="1058" y="645"/>
                      </a:cxn>
                      <a:cxn ang="0">
                        <a:pos x="1056" y="726"/>
                      </a:cxn>
                      <a:cxn ang="0">
                        <a:pos x="1049" y="801"/>
                      </a:cxn>
                      <a:cxn ang="0">
                        <a:pos x="1036" y="879"/>
                      </a:cxn>
                      <a:cxn ang="0">
                        <a:pos x="1018" y="958"/>
                      </a:cxn>
                      <a:cxn ang="0">
                        <a:pos x="996" y="1037"/>
                      </a:cxn>
                      <a:cxn ang="0">
                        <a:pos x="969" y="1112"/>
                      </a:cxn>
                      <a:cxn ang="0">
                        <a:pos x="938" y="1185"/>
                      </a:cxn>
                      <a:cxn ang="0">
                        <a:pos x="901" y="1251"/>
                      </a:cxn>
                      <a:cxn ang="0">
                        <a:pos x="859" y="1308"/>
                      </a:cxn>
                      <a:cxn ang="0">
                        <a:pos x="812" y="1357"/>
                      </a:cxn>
                      <a:cxn ang="0">
                        <a:pos x="761" y="1394"/>
                      </a:cxn>
                      <a:cxn ang="0">
                        <a:pos x="705" y="1418"/>
                      </a:cxn>
                      <a:cxn ang="0">
                        <a:pos x="642" y="1427"/>
                      </a:cxn>
                      <a:cxn ang="0">
                        <a:pos x="576" y="1419"/>
                      </a:cxn>
                      <a:cxn ang="0">
                        <a:pos x="481" y="1388"/>
                      </a:cxn>
                      <a:cxn ang="0">
                        <a:pos x="397" y="1343"/>
                      </a:cxn>
                      <a:cxn ang="0">
                        <a:pos x="321" y="1287"/>
                      </a:cxn>
                      <a:cxn ang="0">
                        <a:pos x="255" y="1220"/>
                      </a:cxn>
                      <a:cxn ang="0">
                        <a:pos x="196" y="1144"/>
                      </a:cxn>
                      <a:cxn ang="0">
                        <a:pos x="146" y="1061"/>
                      </a:cxn>
                      <a:cxn ang="0">
                        <a:pos x="104" y="971"/>
                      </a:cxn>
                      <a:cxn ang="0">
                        <a:pos x="70" y="878"/>
                      </a:cxn>
                      <a:cxn ang="0">
                        <a:pos x="42" y="780"/>
                      </a:cxn>
                      <a:cxn ang="0">
                        <a:pos x="22" y="681"/>
                      </a:cxn>
                      <a:cxn ang="0">
                        <a:pos x="8" y="582"/>
                      </a:cxn>
                      <a:cxn ang="0">
                        <a:pos x="1" y="484"/>
                      </a:cxn>
                      <a:cxn ang="0">
                        <a:pos x="0" y="388"/>
                      </a:cxn>
                      <a:cxn ang="0">
                        <a:pos x="4" y="297"/>
                      </a:cxn>
                      <a:cxn ang="0">
                        <a:pos x="14" y="211"/>
                      </a:cxn>
                      <a:cxn ang="0">
                        <a:pos x="29" y="132"/>
                      </a:cxn>
                      <a:cxn ang="0">
                        <a:pos x="48" y="61"/>
                      </a:cxn>
                      <a:cxn ang="0">
                        <a:pos x="73" y="0"/>
                      </a:cxn>
                    </a:cxnLst>
                    <a:rect l="0" t="0" r="r" b="b"/>
                    <a:pathLst>
                      <a:path w="1059" h="1427">
                        <a:moveTo>
                          <a:pt x="73" y="0"/>
                        </a:moveTo>
                        <a:lnTo>
                          <a:pt x="73" y="1"/>
                        </a:lnTo>
                        <a:lnTo>
                          <a:pt x="74" y="4"/>
                        </a:lnTo>
                        <a:lnTo>
                          <a:pt x="81" y="18"/>
                        </a:lnTo>
                        <a:lnTo>
                          <a:pt x="85" y="25"/>
                        </a:lnTo>
                        <a:lnTo>
                          <a:pt x="91" y="33"/>
                        </a:lnTo>
                        <a:lnTo>
                          <a:pt x="98" y="42"/>
                        </a:lnTo>
                        <a:lnTo>
                          <a:pt x="107" y="52"/>
                        </a:lnTo>
                        <a:lnTo>
                          <a:pt x="118" y="63"/>
                        </a:lnTo>
                        <a:lnTo>
                          <a:pt x="131" y="74"/>
                        </a:lnTo>
                        <a:lnTo>
                          <a:pt x="146" y="86"/>
                        </a:lnTo>
                        <a:lnTo>
                          <a:pt x="163" y="99"/>
                        </a:lnTo>
                        <a:lnTo>
                          <a:pt x="183" y="111"/>
                        </a:lnTo>
                        <a:lnTo>
                          <a:pt x="205" y="125"/>
                        </a:lnTo>
                        <a:lnTo>
                          <a:pt x="230" y="139"/>
                        </a:lnTo>
                        <a:lnTo>
                          <a:pt x="258" y="152"/>
                        </a:lnTo>
                        <a:lnTo>
                          <a:pt x="290" y="166"/>
                        </a:lnTo>
                        <a:lnTo>
                          <a:pt x="325" y="181"/>
                        </a:lnTo>
                        <a:lnTo>
                          <a:pt x="362" y="194"/>
                        </a:lnTo>
                        <a:lnTo>
                          <a:pt x="404" y="208"/>
                        </a:lnTo>
                        <a:lnTo>
                          <a:pt x="450" y="221"/>
                        </a:lnTo>
                        <a:lnTo>
                          <a:pt x="499" y="235"/>
                        </a:lnTo>
                        <a:lnTo>
                          <a:pt x="553" y="247"/>
                        </a:lnTo>
                        <a:lnTo>
                          <a:pt x="610" y="260"/>
                        </a:lnTo>
                        <a:lnTo>
                          <a:pt x="672" y="272"/>
                        </a:lnTo>
                        <a:lnTo>
                          <a:pt x="739" y="283"/>
                        </a:lnTo>
                        <a:lnTo>
                          <a:pt x="811" y="293"/>
                        </a:lnTo>
                        <a:lnTo>
                          <a:pt x="887" y="303"/>
                        </a:lnTo>
                        <a:lnTo>
                          <a:pt x="969" y="312"/>
                        </a:lnTo>
                        <a:lnTo>
                          <a:pt x="970" y="314"/>
                        </a:lnTo>
                        <a:lnTo>
                          <a:pt x="973" y="319"/>
                        </a:lnTo>
                        <a:lnTo>
                          <a:pt x="978" y="328"/>
                        </a:lnTo>
                        <a:lnTo>
                          <a:pt x="984" y="340"/>
                        </a:lnTo>
                        <a:lnTo>
                          <a:pt x="991" y="354"/>
                        </a:lnTo>
                        <a:lnTo>
                          <a:pt x="999" y="373"/>
                        </a:lnTo>
                        <a:lnTo>
                          <a:pt x="1007" y="393"/>
                        </a:lnTo>
                        <a:lnTo>
                          <a:pt x="1015" y="417"/>
                        </a:lnTo>
                        <a:lnTo>
                          <a:pt x="1024" y="443"/>
                        </a:lnTo>
                        <a:lnTo>
                          <a:pt x="1032" y="471"/>
                        </a:lnTo>
                        <a:lnTo>
                          <a:pt x="1040" y="502"/>
                        </a:lnTo>
                        <a:lnTo>
                          <a:pt x="1046" y="535"/>
                        </a:lnTo>
                        <a:lnTo>
                          <a:pt x="1052" y="569"/>
                        </a:lnTo>
                        <a:lnTo>
                          <a:pt x="1056" y="606"/>
                        </a:lnTo>
                        <a:lnTo>
                          <a:pt x="1058" y="645"/>
                        </a:lnTo>
                        <a:lnTo>
                          <a:pt x="1059" y="684"/>
                        </a:lnTo>
                        <a:lnTo>
                          <a:pt x="1056" y="726"/>
                        </a:lnTo>
                        <a:lnTo>
                          <a:pt x="1053" y="763"/>
                        </a:lnTo>
                        <a:lnTo>
                          <a:pt x="1049" y="801"/>
                        </a:lnTo>
                        <a:lnTo>
                          <a:pt x="1042" y="839"/>
                        </a:lnTo>
                        <a:lnTo>
                          <a:pt x="1036" y="879"/>
                        </a:lnTo>
                        <a:lnTo>
                          <a:pt x="1027" y="918"/>
                        </a:lnTo>
                        <a:lnTo>
                          <a:pt x="1018" y="958"/>
                        </a:lnTo>
                        <a:lnTo>
                          <a:pt x="1008" y="997"/>
                        </a:lnTo>
                        <a:lnTo>
                          <a:pt x="996" y="1037"/>
                        </a:lnTo>
                        <a:lnTo>
                          <a:pt x="983" y="1075"/>
                        </a:lnTo>
                        <a:lnTo>
                          <a:pt x="969" y="1112"/>
                        </a:lnTo>
                        <a:lnTo>
                          <a:pt x="954" y="1149"/>
                        </a:lnTo>
                        <a:lnTo>
                          <a:pt x="938" y="1185"/>
                        </a:lnTo>
                        <a:lnTo>
                          <a:pt x="919" y="1219"/>
                        </a:lnTo>
                        <a:lnTo>
                          <a:pt x="901" y="1251"/>
                        </a:lnTo>
                        <a:lnTo>
                          <a:pt x="880" y="1281"/>
                        </a:lnTo>
                        <a:lnTo>
                          <a:pt x="859" y="1308"/>
                        </a:lnTo>
                        <a:lnTo>
                          <a:pt x="836" y="1334"/>
                        </a:lnTo>
                        <a:lnTo>
                          <a:pt x="812" y="1357"/>
                        </a:lnTo>
                        <a:lnTo>
                          <a:pt x="787" y="1377"/>
                        </a:lnTo>
                        <a:lnTo>
                          <a:pt x="761" y="1394"/>
                        </a:lnTo>
                        <a:lnTo>
                          <a:pt x="733" y="1408"/>
                        </a:lnTo>
                        <a:lnTo>
                          <a:pt x="705" y="1418"/>
                        </a:lnTo>
                        <a:lnTo>
                          <a:pt x="674" y="1425"/>
                        </a:lnTo>
                        <a:lnTo>
                          <a:pt x="642" y="1427"/>
                        </a:lnTo>
                        <a:lnTo>
                          <a:pt x="609" y="1426"/>
                        </a:lnTo>
                        <a:lnTo>
                          <a:pt x="576" y="1419"/>
                        </a:lnTo>
                        <a:lnTo>
                          <a:pt x="528" y="1405"/>
                        </a:lnTo>
                        <a:lnTo>
                          <a:pt x="481" y="1388"/>
                        </a:lnTo>
                        <a:lnTo>
                          <a:pt x="438" y="1367"/>
                        </a:lnTo>
                        <a:lnTo>
                          <a:pt x="397" y="1343"/>
                        </a:lnTo>
                        <a:lnTo>
                          <a:pt x="358" y="1316"/>
                        </a:lnTo>
                        <a:lnTo>
                          <a:pt x="321" y="1287"/>
                        </a:lnTo>
                        <a:lnTo>
                          <a:pt x="287" y="1255"/>
                        </a:lnTo>
                        <a:lnTo>
                          <a:pt x="255" y="1220"/>
                        </a:lnTo>
                        <a:lnTo>
                          <a:pt x="224" y="1183"/>
                        </a:lnTo>
                        <a:lnTo>
                          <a:pt x="196" y="1144"/>
                        </a:lnTo>
                        <a:lnTo>
                          <a:pt x="170" y="1104"/>
                        </a:lnTo>
                        <a:lnTo>
                          <a:pt x="146" y="1061"/>
                        </a:lnTo>
                        <a:lnTo>
                          <a:pt x="124" y="1017"/>
                        </a:lnTo>
                        <a:lnTo>
                          <a:pt x="104" y="971"/>
                        </a:lnTo>
                        <a:lnTo>
                          <a:pt x="85" y="925"/>
                        </a:lnTo>
                        <a:lnTo>
                          <a:pt x="70" y="878"/>
                        </a:lnTo>
                        <a:lnTo>
                          <a:pt x="55" y="829"/>
                        </a:lnTo>
                        <a:lnTo>
                          <a:pt x="42" y="780"/>
                        </a:lnTo>
                        <a:lnTo>
                          <a:pt x="31" y="731"/>
                        </a:lnTo>
                        <a:lnTo>
                          <a:pt x="22" y="681"/>
                        </a:lnTo>
                        <a:lnTo>
                          <a:pt x="14" y="631"/>
                        </a:lnTo>
                        <a:lnTo>
                          <a:pt x="8" y="582"/>
                        </a:lnTo>
                        <a:lnTo>
                          <a:pt x="3" y="533"/>
                        </a:lnTo>
                        <a:lnTo>
                          <a:pt x="1" y="484"/>
                        </a:lnTo>
                        <a:lnTo>
                          <a:pt x="0" y="436"/>
                        </a:lnTo>
                        <a:lnTo>
                          <a:pt x="0" y="388"/>
                        </a:lnTo>
                        <a:lnTo>
                          <a:pt x="1" y="343"/>
                        </a:lnTo>
                        <a:lnTo>
                          <a:pt x="4" y="297"/>
                        </a:lnTo>
                        <a:lnTo>
                          <a:pt x="8" y="254"/>
                        </a:lnTo>
                        <a:lnTo>
                          <a:pt x="14" y="211"/>
                        </a:lnTo>
                        <a:lnTo>
                          <a:pt x="21" y="170"/>
                        </a:lnTo>
                        <a:lnTo>
                          <a:pt x="29" y="132"/>
                        </a:lnTo>
                        <a:lnTo>
                          <a:pt x="38" y="96"/>
                        </a:lnTo>
                        <a:lnTo>
                          <a:pt x="48" y="61"/>
                        </a:lnTo>
                        <a:lnTo>
                          <a:pt x="60" y="29"/>
                        </a:lnTo>
                        <a:lnTo>
                          <a:pt x="7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
                  <p:cNvSpPr>
                    <a:spLocks/>
                  </p:cNvSpPr>
                  <p:nvPr/>
                </p:nvSpPr>
                <p:spPr bwMode="auto">
                  <a:xfrm>
                    <a:off x="4635501" y="1978025"/>
                    <a:ext cx="2462213" cy="1727200"/>
                  </a:xfrm>
                  <a:custGeom>
                    <a:avLst/>
                    <a:gdLst/>
                    <a:ahLst/>
                    <a:cxnLst>
                      <a:cxn ang="0">
                        <a:pos x="615" y="0"/>
                      </a:cxn>
                      <a:cxn ang="0">
                        <a:pos x="716" y="11"/>
                      </a:cxn>
                      <a:cxn ang="0">
                        <a:pos x="817" y="31"/>
                      </a:cxn>
                      <a:cxn ang="0">
                        <a:pos x="917" y="59"/>
                      </a:cxn>
                      <a:cxn ang="0">
                        <a:pos x="1014" y="94"/>
                      </a:cxn>
                      <a:cxn ang="0">
                        <a:pos x="1109" y="134"/>
                      </a:cxn>
                      <a:cxn ang="0">
                        <a:pos x="1198" y="181"/>
                      </a:cxn>
                      <a:cxn ang="0">
                        <a:pos x="1281" y="229"/>
                      </a:cxn>
                      <a:cxn ang="0">
                        <a:pos x="1357" y="282"/>
                      </a:cxn>
                      <a:cxn ang="0">
                        <a:pos x="1425" y="336"/>
                      </a:cxn>
                      <a:cxn ang="0">
                        <a:pos x="1484" y="390"/>
                      </a:cxn>
                      <a:cxn ang="0">
                        <a:pos x="1531" y="444"/>
                      </a:cxn>
                      <a:cxn ang="0">
                        <a:pos x="1550" y="470"/>
                      </a:cxn>
                      <a:cxn ang="0">
                        <a:pos x="1545" y="469"/>
                      </a:cxn>
                      <a:cxn ang="0">
                        <a:pos x="1527" y="469"/>
                      </a:cxn>
                      <a:cxn ang="0">
                        <a:pos x="1497" y="473"/>
                      </a:cxn>
                      <a:cxn ang="0">
                        <a:pos x="1470" y="480"/>
                      </a:cxn>
                      <a:cxn ang="0">
                        <a:pos x="1437" y="491"/>
                      </a:cxn>
                      <a:cxn ang="0">
                        <a:pos x="1398" y="510"/>
                      </a:cxn>
                      <a:cxn ang="0">
                        <a:pos x="1354" y="536"/>
                      </a:cxn>
                      <a:cxn ang="0">
                        <a:pos x="1304" y="570"/>
                      </a:cxn>
                      <a:cxn ang="0">
                        <a:pos x="1248" y="615"/>
                      </a:cxn>
                      <a:cxn ang="0">
                        <a:pos x="1186" y="670"/>
                      </a:cxn>
                      <a:cxn ang="0">
                        <a:pos x="1118" y="738"/>
                      </a:cxn>
                      <a:cxn ang="0">
                        <a:pos x="1043" y="819"/>
                      </a:cxn>
                      <a:cxn ang="0">
                        <a:pos x="963" y="914"/>
                      </a:cxn>
                      <a:cxn ang="0">
                        <a:pos x="877" y="1026"/>
                      </a:cxn>
                      <a:cxn ang="0">
                        <a:pos x="821" y="1088"/>
                      </a:cxn>
                      <a:cxn ang="0">
                        <a:pos x="791" y="1086"/>
                      </a:cxn>
                      <a:cxn ang="0">
                        <a:pos x="746" y="1080"/>
                      </a:cxn>
                      <a:cxn ang="0">
                        <a:pos x="689" y="1069"/>
                      </a:cxn>
                      <a:cxn ang="0">
                        <a:pos x="621" y="1050"/>
                      </a:cxn>
                      <a:cxn ang="0">
                        <a:pos x="546" y="1021"/>
                      </a:cxn>
                      <a:cxn ang="0">
                        <a:pos x="468" y="980"/>
                      </a:cxn>
                      <a:cxn ang="0">
                        <a:pos x="399" y="934"/>
                      </a:cxn>
                      <a:cxn ang="0">
                        <a:pos x="308" y="861"/>
                      </a:cxn>
                      <a:cxn ang="0">
                        <a:pos x="219" y="777"/>
                      </a:cxn>
                      <a:cxn ang="0">
                        <a:pos x="164" y="717"/>
                      </a:cxn>
                      <a:cxn ang="0">
                        <a:pos x="115" y="654"/>
                      </a:cxn>
                      <a:cxn ang="0">
                        <a:pos x="72" y="590"/>
                      </a:cxn>
                      <a:cxn ang="0">
                        <a:pos x="39" y="525"/>
                      </a:cxn>
                      <a:cxn ang="0">
                        <a:pos x="14" y="460"/>
                      </a:cxn>
                      <a:cxn ang="0">
                        <a:pos x="2" y="395"/>
                      </a:cxn>
                      <a:cxn ang="0">
                        <a:pos x="2" y="333"/>
                      </a:cxn>
                      <a:cxn ang="0">
                        <a:pos x="18" y="274"/>
                      </a:cxn>
                      <a:cxn ang="0">
                        <a:pos x="50" y="218"/>
                      </a:cxn>
                      <a:cxn ang="0">
                        <a:pos x="109" y="156"/>
                      </a:cxn>
                      <a:cxn ang="0">
                        <a:pos x="190" y="96"/>
                      </a:cxn>
                      <a:cxn ang="0">
                        <a:pos x="277" y="52"/>
                      </a:cxn>
                      <a:cxn ang="0">
                        <a:pos x="369" y="22"/>
                      </a:cxn>
                      <a:cxn ang="0">
                        <a:pos x="465" y="4"/>
                      </a:cxn>
                      <a:cxn ang="0">
                        <a:pos x="564" y="0"/>
                      </a:cxn>
                    </a:cxnLst>
                    <a:rect l="0" t="0" r="r" b="b"/>
                    <a:pathLst>
                      <a:path w="1551" h="1088">
                        <a:moveTo>
                          <a:pt x="564" y="0"/>
                        </a:moveTo>
                        <a:lnTo>
                          <a:pt x="615" y="0"/>
                        </a:lnTo>
                        <a:lnTo>
                          <a:pt x="665" y="5"/>
                        </a:lnTo>
                        <a:lnTo>
                          <a:pt x="716" y="11"/>
                        </a:lnTo>
                        <a:lnTo>
                          <a:pt x="766" y="20"/>
                        </a:lnTo>
                        <a:lnTo>
                          <a:pt x="817" y="31"/>
                        </a:lnTo>
                        <a:lnTo>
                          <a:pt x="867" y="44"/>
                        </a:lnTo>
                        <a:lnTo>
                          <a:pt x="917" y="59"/>
                        </a:lnTo>
                        <a:lnTo>
                          <a:pt x="966" y="75"/>
                        </a:lnTo>
                        <a:lnTo>
                          <a:pt x="1014" y="94"/>
                        </a:lnTo>
                        <a:lnTo>
                          <a:pt x="1062" y="114"/>
                        </a:lnTo>
                        <a:lnTo>
                          <a:pt x="1109" y="134"/>
                        </a:lnTo>
                        <a:lnTo>
                          <a:pt x="1154" y="157"/>
                        </a:lnTo>
                        <a:lnTo>
                          <a:pt x="1198" y="181"/>
                        </a:lnTo>
                        <a:lnTo>
                          <a:pt x="1240" y="204"/>
                        </a:lnTo>
                        <a:lnTo>
                          <a:pt x="1281" y="229"/>
                        </a:lnTo>
                        <a:lnTo>
                          <a:pt x="1320" y="255"/>
                        </a:lnTo>
                        <a:lnTo>
                          <a:pt x="1357" y="282"/>
                        </a:lnTo>
                        <a:lnTo>
                          <a:pt x="1393" y="309"/>
                        </a:lnTo>
                        <a:lnTo>
                          <a:pt x="1425" y="336"/>
                        </a:lnTo>
                        <a:lnTo>
                          <a:pt x="1456" y="363"/>
                        </a:lnTo>
                        <a:lnTo>
                          <a:pt x="1484" y="390"/>
                        </a:lnTo>
                        <a:lnTo>
                          <a:pt x="1509" y="418"/>
                        </a:lnTo>
                        <a:lnTo>
                          <a:pt x="1531" y="444"/>
                        </a:lnTo>
                        <a:lnTo>
                          <a:pt x="1551" y="470"/>
                        </a:lnTo>
                        <a:lnTo>
                          <a:pt x="1550" y="470"/>
                        </a:lnTo>
                        <a:lnTo>
                          <a:pt x="1549" y="469"/>
                        </a:lnTo>
                        <a:lnTo>
                          <a:pt x="1545" y="469"/>
                        </a:lnTo>
                        <a:lnTo>
                          <a:pt x="1541" y="469"/>
                        </a:lnTo>
                        <a:lnTo>
                          <a:pt x="1527" y="469"/>
                        </a:lnTo>
                        <a:lnTo>
                          <a:pt x="1508" y="470"/>
                        </a:lnTo>
                        <a:lnTo>
                          <a:pt x="1497" y="473"/>
                        </a:lnTo>
                        <a:lnTo>
                          <a:pt x="1484" y="476"/>
                        </a:lnTo>
                        <a:lnTo>
                          <a:pt x="1470" y="480"/>
                        </a:lnTo>
                        <a:lnTo>
                          <a:pt x="1454" y="485"/>
                        </a:lnTo>
                        <a:lnTo>
                          <a:pt x="1437" y="491"/>
                        </a:lnTo>
                        <a:lnTo>
                          <a:pt x="1418" y="500"/>
                        </a:lnTo>
                        <a:lnTo>
                          <a:pt x="1398" y="510"/>
                        </a:lnTo>
                        <a:lnTo>
                          <a:pt x="1377" y="522"/>
                        </a:lnTo>
                        <a:lnTo>
                          <a:pt x="1354" y="536"/>
                        </a:lnTo>
                        <a:lnTo>
                          <a:pt x="1330" y="552"/>
                        </a:lnTo>
                        <a:lnTo>
                          <a:pt x="1304" y="570"/>
                        </a:lnTo>
                        <a:lnTo>
                          <a:pt x="1276" y="591"/>
                        </a:lnTo>
                        <a:lnTo>
                          <a:pt x="1248" y="615"/>
                        </a:lnTo>
                        <a:lnTo>
                          <a:pt x="1217" y="641"/>
                        </a:lnTo>
                        <a:lnTo>
                          <a:pt x="1186" y="670"/>
                        </a:lnTo>
                        <a:lnTo>
                          <a:pt x="1153" y="702"/>
                        </a:lnTo>
                        <a:lnTo>
                          <a:pt x="1118" y="738"/>
                        </a:lnTo>
                        <a:lnTo>
                          <a:pt x="1081" y="776"/>
                        </a:lnTo>
                        <a:lnTo>
                          <a:pt x="1043" y="819"/>
                        </a:lnTo>
                        <a:lnTo>
                          <a:pt x="1004" y="864"/>
                        </a:lnTo>
                        <a:lnTo>
                          <a:pt x="963" y="914"/>
                        </a:lnTo>
                        <a:lnTo>
                          <a:pt x="921" y="968"/>
                        </a:lnTo>
                        <a:lnTo>
                          <a:pt x="877" y="1026"/>
                        </a:lnTo>
                        <a:lnTo>
                          <a:pt x="831" y="1088"/>
                        </a:lnTo>
                        <a:lnTo>
                          <a:pt x="821" y="1088"/>
                        </a:lnTo>
                        <a:lnTo>
                          <a:pt x="808" y="1087"/>
                        </a:lnTo>
                        <a:lnTo>
                          <a:pt x="791" y="1086"/>
                        </a:lnTo>
                        <a:lnTo>
                          <a:pt x="770" y="1084"/>
                        </a:lnTo>
                        <a:lnTo>
                          <a:pt x="746" y="1080"/>
                        </a:lnTo>
                        <a:lnTo>
                          <a:pt x="718" y="1075"/>
                        </a:lnTo>
                        <a:lnTo>
                          <a:pt x="689" y="1069"/>
                        </a:lnTo>
                        <a:lnTo>
                          <a:pt x="655" y="1060"/>
                        </a:lnTo>
                        <a:lnTo>
                          <a:pt x="621" y="1050"/>
                        </a:lnTo>
                        <a:lnTo>
                          <a:pt x="584" y="1037"/>
                        </a:lnTo>
                        <a:lnTo>
                          <a:pt x="546" y="1021"/>
                        </a:lnTo>
                        <a:lnTo>
                          <a:pt x="508" y="1002"/>
                        </a:lnTo>
                        <a:lnTo>
                          <a:pt x="468" y="980"/>
                        </a:lnTo>
                        <a:lnTo>
                          <a:pt x="429" y="955"/>
                        </a:lnTo>
                        <a:lnTo>
                          <a:pt x="399" y="934"/>
                        </a:lnTo>
                        <a:lnTo>
                          <a:pt x="338" y="887"/>
                        </a:lnTo>
                        <a:lnTo>
                          <a:pt x="308" y="861"/>
                        </a:lnTo>
                        <a:lnTo>
                          <a:pt x="277" y="834"/>
                        </a:lnTo>
                        <a:lnTo>
                          <a:pt x="219" y="777"/>
                        </a:lnTo>
                        <a:lnTo>
                          <a:pt x="191" y="747"/>
                        </a:lnTo>
                        <a:lnTo>
                          <a:pt x="164" y="717"/>
                        </a:lnTo>
                        <a:lnTo>
                          <a:pt x="138" y="686"/>
                        </a:lnTo>
                        <a:lnTo>
                          <a:pt x="115" y="654"/>
                        </a:lnTo>
                        <a:lnTo>
                          <a:pt x="93" y="622"/>
                        </a:lnTo>
                        <a:lnTo>
                          <a:pt x="72" y="590"/>
                        </a:lnTo>
                        <a:lnTo>
                          <a:pt x="54" y="558"/>
                        </a:lnTo>
                        <a:lnTo>
                          <a:pt x="39" y="525"/>
                        </a:lnTo>
                        <a:lnTo>
                          <a:pt x="25" y="492"/>
                        </a:lnTo>
                        <a:lnTo>
                          <a:pt x="14" y="460"/>
                        </a:lnTo>
                        <a:lnTo>
                          <a:pt x="6" y="428"/>
                        </a:lnTo>
                        <a:lnTo>
                          <a:pt x="2" y="395"/>
                        </a:lnTo>
                        <a:lnTo>
                          <a:pt x="0" y="364"/>
                        </a:lnTo>
                        <a:lnTo>
                          <a:pt x="2" y="333"/>
                        </a:lnTo>
                        <a:lnTo>
                          <a:pt x="8" y="303"/>
                        </a:lnTo>
                        <a:lnTo>
                          <a:pt x="18" y="274"/>
                        </a:lnTo>
                        <a:lnTo>
                          <a:pt x="31" y="245"/>
                        </a:lnTo>
                        <a:lnTo>
                          <a:pt x="50" y="218"/>
                        </a:lnTo>
                        <a:lnTo>
                          <a:pt x="72" y="192"/>
                        </a:lnTo>
                        <a:lnTo>
                          <a:pt x="109" y="156"/>
                        </a:lnTo>
                        <a:lnTo>
                          <a:pt x="149" y="124"/>
                        </a:lnTo>
                        <a:lnTo>
                          <a:pt x="190" y="96"/>
                        </a:lnTo>
                        <a:lnTo>
                          <a:pt x="233" y="72"/>
                        </a:lnTo>
                        <a:lnTo>
                          <a:pt x="277" y="52"/>
                        </a:lnTo>
                        <a:lnTo>
                          <a:pt x="323" y="35"/>
                        </a:lnTo>
                        <a:lnTo>
                          <a:pt x="369" y="22"/>
                        </a:lnTo>
                        <a:lnTo>
                          <a:pt x="416" y="11"/>
                        </a:lnTo>
                        <a:lnTo>
                          <a:pt x="465" y="4"/>
                        </a:lnTo>
                        <a:lnTo>
                          <a:pt x="515" y="0"/>
                        </a:lnTo>
                        <a:lnTo>
                          <a:pt x="564"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p:cNvSpPr>
                  <p:nvPr/>
                </p:nvSpPr>
                <p:spPr bwMode="auto">
                  <a:xfrm>
                    <a:off x="6208713" y="3262313"/>
                    <a:ext cx="1873250" cy="2125663"/>
                  </a:xfrm>
                  <a:custGeom>
                    <a:avLst/>
                    <a:gdLst/>
                    <a:ahLst/>
                    <a:cxnLst>
                      <a:cxn ang="0">
                        <a:pos x="846" y="0"/>
                      </a:cxn>
                      <a:cxn ang="0">
                        <a:pos x="913" y="7"/>
                      </a:cxn>
                      <a:cxn ang="0">
                        <a:pos x="974" y="21"/>
                      </a:cxn>
                      <a:cxn ang="0">
                        <a:pos x="1029" y="43"/>
                      </a:cxn>
                      <a:cxn ang="0">
                        <a:pos x="1077" y="75"/>
                      </a:cxn>
                      <a:cxn ang="0">
                        <a:pos x="1116" y="117"/>
                      </a:cxn>
                      <a:cxn ang="0">
                        <a:pos x="1145" y="169"/>
                      </a:cxn>
                      <a:cxn ang="0">
                        <a:pos x="1170" y="255"/>
                      </a:cxn>
                      <a:cxn ang="0">
                        <a:pos x="1180" y="362"/>
                      </a:cxn>
                      <a:cxn ang="0">
                        <a:pos x="1171" y="469"/>
                      </a:cxn>
                      <a:cxn ang="0">
                        <a:pos x="1145" y="572"/>
                      </a:cxn>
                      <a:cxn ang="0">
                        <a:pos x="1104" y="671"/>
                      </a:cxn>
                      <a:cxn ang="0">
                        <a:pos x="1049" y="765"/>
                      </a:cxn>
                      <a:cxn ang="0">
                        <a:pos x="983" y="855"/>
                      </a:cxn>
                      <a:cxn ang="0">
                        <a:pos x="908" y="939"/>
                      </a:cxn>
                      <a:cxn ang="0">
                        <a:pos x="825" y="1017"/>
                      </a:cxn>
                      <a:cxn ang="0">
                        <a:pos x="737" y="1088"/>
                      </a:cxn>
                      <a:cxn ang="0">
                        <a:pos x="646" y="1152"/>
                      </a:cxn>
                      <a:cxn ang="0">
                        <a:pos x="553" y="1208"/>
                      </a:cxn>
                      <a:cxn ang="0">
                        <a:pos x="462" y="1254"/>
                      </a:cxn>
                      <a:cxn ang="0">
                        <a:pos x="372" y="1291"/>
                      </a:cxn>
                      <a:cxn ang="0">
                        <a:pos x="288" y="1319"/>
                      </a:cxn>
                      <a:cxn ang="0">
                        <a:pos x="210" y="1335"/>
                      </a:cxn>
                      <a:cxn ang="0">
                        <a:pos x="178" y="1335"/>
                      </a:cxn>
                      <a:cxn ang="0">
                        <a:pos x="184" y="1326"/>
                      </a:cxn>
                      <a:cxn ang="0">
                        <a:pos x="191" y="1313"/>
                      </a:cxn>
                      <a:cxn ang="0">
                        <a:pos x="199" y="1294"/>
                      </a:cxn>
                      <a:cxn ang="0">
                        <a:pos x="206" y="1269"/>
                      </a:cxn>
                      <a:cxn ang="0">
                        <a:pos x="212" y="1237"/>
                      </a:cxn>
                      <a:cxn ang="0">
                        <a:pos x="216" y="1197"/>
                      </a:cxn>
                      <a:cxn ang="0">
                        <a:pos x="217" y="1150"/>
                      </a:cxn>
                      <a:cxn ang="0">
                        <a:pos x="213" y="1093"/>
                      </a:cxn>
                      <a:cxn ang="0">
                        <a:pos x="205" y="1028"/>
                      </a:cxn>
                      <a:cxn ang="0">
                        <a:pos x="191" y="953"/>
                      </a:cxn>
                      <a:cxn ang="0">
                        <a:pos x="170" y="867"/>
                      </a:cxn>
                      <a:cxn ang="0">
                        <a:pos x="141" y="770"/>
                      </a:cxn>
                      <a:cxn ang="0">
                        <a:pos x="104" y="661"/>
                      </a:cxn>
                      <a:cxn ang="0">
                        <a:pos x="58" y="540"/>
                      </a:cxn>
                      <a:cxn ang="0">
                        <a:pos x="0" y="406"/>
                      </a:cxn>
                      <a:cxn ang="0">
                        <a:pos x="4" y="399"/>
                      </a:cxn>
                      <a:cxn ang="0">
                        <a:pos x="17" y="380"/>
                      </a:cxn>
                      <a:cxn ang="0">
                        <a:pos x="38" y="351"/>
                      </a:cxn>
                      <a:cxn ang="0">
                        <a:pos x="69" y="314"/>
                      </a:cxn>
                      <a:cxn ang="0">
                        <a:pos x="107" y="273"/>
                      </a:cxn>
                      <a:cxn ang="0">
                        <a:pos x="156" y="229"/>
                      </a:cxn>
                      <a:cxn ang="0">
                        <a:pos x="213" y="185"/>
                      </a:cxn>
                      <a:cxn ang="0">
                        <a:pos x="280" y="144"/>
                      </a:cxn>
                      <a:cxn ang="0">
                        <a:pos x="348" y="111"/>
                      </a:cxn>
                      <a:cxn ang="0">
                        <a:pos x="414" y="85"/>
                      </a:cxn>
                      <a:cxn ang="0">
                        <a:pos x="484" y="59"/>
                      </a:cxn>
                      <a:cxn ang="0">
                        <a:pos x="557" y="38"/>
                      </a:cxn>
                      <a:cxn ang="0">
                        <a:pos x="630" y="21"/>
                      </a:cxn>
                      <a:cxn ang="0">
                        <a:pos x="704" y="8"/>
                      </a:cxn>
                      <a:cxn ang="0">
                        <a:pos x="776" y="1"/>
                      </a:cxn>
                    </a:cxnLst>
                    <a:rect l="0" t="0" r="r" b="b"/>
                    <a:pathLst>
                      <a:path w="1180" h="1339">
                        <a:moveTo>
                          <a:pt x="812" y="0"/>
                        </a:moveTo>
                        <a:lnTo>
                          <a:pt x="846" y="0"/>
                        </a:lnTo>
                        <a:lnTo>
                          <a:pt x="880" y="3"/>
                        </a:lnTo>
                        <a:lnTo>
                          <a:pt x="913" y="7"/>
                        </a:lnTo>
                        <a:lnTo>
                          <a:pt x="944" y="13"/>
                        </a:lnTo>
                        <a:lnTo>
                          <a:pt x="974" y="21"/>
                        </a:lnTo>
                        <a:lnTo>
                          <a:pt x="1002" y="31"/>
                        </a:lnTo>
                        <a:lnTo>
                          <a:pt x="1029" y="43"/>
                        </a:lnTo>
                        <a:lnTo>
                          <a:pt x="1054" y="58"/>
                        </a:lnTo>
                        <a:lnTo>
                          <a:pt x="1077" y="75"/>
                        </a:lnTo>
                        <a:lnTo>
                          <a:pt x="1098" y="94"/>
                        </a:lnTo>
                        <a:lnTo>
                          <a:pt x="1116" y="117"/>
                        </a:lnTo>
                        <a:lnTo>
                          <a:pt x="1132" y="141"/>
                        </a:lnTo>
                        <a:lnTo>
                          <a:pt x="1145" y="169"/>
                        </a:lnTo>
                        <a:lnTo>
                          <a:pt x="1156" y="199"/>
                        </a:lnTo>
                        <a:lnTo>
                          <a:pt x="1170" y="255"/>
                        </a:lnTo>
                        <a:lnTo>
                          <a:pt x="1178" y="309"/>
                        </a:lnTo>
                        <a:lnTo>
                          <a:pt x="1180" y="362"/>
                        </a:lnTo>
                        <a:lnTo>
                          <a:pt x="1178" y="416"/>
                        </a:lnTo>
                        <a:lnTo>
                          <a:pt x="1171" y="469"/>
                        </a:lnTo>
                        <a:lnTo>
                          <a:pt x="1160" y="521"/>
                        </a:lnTo>
                        <a:lnTo>
                          <a:pt x="1145" y="572"/>
                        </a:lnTo>
                        <a:lnTo>
                          <a:pt x="1127" y="621"/>
                        </a:lnTo>
                        <a:lnTo>
                          <a:pt x="1104" y="671"/>
                        </a:lnTo>
                        <a:lnTo>
                          <a:pt x="1078" y="719"/>
                        </a:lnTo>
                        <a:lnTo>
                          <a:pt x="1049" y="765"/>
                        </a:lnTo>
                        <a:lnTo>
                          <a:pt x="1017" y="811"/>
                        </a:lnTo>
                        <a:lnTo>
                          <a:pt x="983" y="855"/>
                        </a:lnTo>
                        <a:lnTo>
                          <a:pt x="946" y="898"/>
                        </a:lnTo>
                        <a:lnTo>
                          <a:pt x="908" y="939"/>
                        </a:lnTo>
                        <a:lnTo>
                          <a:pt x="867" y="979"/>
                        </a:lnTo>
                        <a:lnTo>
                          <a:pt x="825" y="1017"/>
                        </a:lnTo>
                        <a:lnTo>
                          <a:pt x="781" y="1053"/>
                        </a:lnTo>
                        <a:lnTo>
                          <a:pt x="737" y="1088"/>
                        </a:lnTo>
                        <a:lnTo>
                          <a:pt x="691" y="1121"/>
                        </a:lnTo>
                        <a:lnTo>
                          <a:pt x="646" y="1152"/>
                        </a:lnTo>
                        <a:lnTo>
                          <a:pt x="599" y="1181"/>
                        </a:lnTo>
                        <a:lnTo>
                          <a:pt x="553" y="1208"/>
                        </a:lnTo>
                        <a:lnTo>
                          <a:pt x="507" y="1232"/>
                        </a:lnTo>
                        <a:lnTo>
                          <a:pt x="462" y="1254"/>
                        </a:lnTo>
                        <a:lnTo>
                          <a:pt x="416" y="1274"/>
                        </a:lnTo>
                        <a:lnTo>
                          <a:pt x="372" y="1291"/>
                        </a:lnTo>
                        <a:lnTo>
                          <a:pt x="329" y="1306"/>
                        </a:lnTo>
                        <a:lnTo>
                          <a:pt x="288" y="1319"/>
                        </a:lnTo>
                        <a:lnTo>
                          <a:pt x="248" y="1328"/>
                        </a:lnTo>
                        <a:lnTo>
                          <a:pt x="210" y="1335"/>
                        </a:lnTo>
                        <a:lnTo>
                          <a:pt x="174" y="1339"/>
                        </a:lnTo>
                        <a:lnTo>
                          <a:pt x="178" y="1335"/>
                        </a:lnTo>
                        <a:lnTo>
                          <a:pt x="181" y="1331"/>
                        </a:lnTo>
                        <a:lnTo>
                          <a:pt x="184" y="1326"/>
                        </a:lnTo>
                        <a:lnTo>
                          <a:pt x="187" y="1320"/>
                        </a:lnTo>
                        <a:lnTo>
                          <a:pt x="191" y="1313"/>
                        </a:lnTo>
                        <a:lnTo>
                          <a:pt x="195" y="1304"/>
                        </a:lnTo>
                        <a:lnTo>
                          <a:pt x="199" y="1294"/>
                        </a:lnTo>
                        <a:lnTo>
                          <a:pt x="203" y="1282"/>
                        </a:lnTo>
                        <a:lnTo>
                          <a:pt x="206" y="1269"/>
                        </a:lnTo>
                        <a:lnTo>
                          <a:pt x="209" y="1254"/>
                        </a:lnTo>
                        <a:lnTo>
                          <a:pt x="212" y="1237"/>
                        </a:lnTo>
                        <a:lnTo>
                          <a:pt x="215" y="1218"/>
                        </a:lnTo>
                        <a:lnTo>
                          <a:pt x="216" y="1197"/>
                        </a:lnTo>
                        <a:lnTo>
                          <a:pt x="217" y="1174"/>
                        </a:lnTo>
                        <a:lnTo>
                          <a:pt x="217" y="1150"/>
                        </a:lnTo>
                        <a:lnTo>
                          <a:pt x="215" y="1123"/>
                        </a:lnTo>
                        <a:lnTo>
                          <a:pt x="213" y="1093"/>
                        </a:lnTo>
                        <a:lnTo>
                          <a:pt x="210" y="1062"/>
                        </a:lnTo>
                        <a:lnTo>
                          <a:pt x="205" y="1028"/>
                        </a:lnTo>
                        <a:lnTo>
                          <a:pt x="199" y="992"/>
                        </a:lnTo>
                        <a:lnTo>
                          <a:pt x="191" y="953"/>
                        </a:lnTo>
                        <a:lnTo>
                          <a:pt x="181" y="911"/>
                        </a:lnTo>
                        <a:lnTo>
                          <a:pt x="170" y="867"/>
                        </a:lnTo>
                        <a:lnTo>
                          <a:pt x="157" y="820"/>
                        </a:lnTo>
                        <a:lnTo>
                          <a:pt x="141" y="770"/>
                        </a:lnTo>
                        <a:lnTo>
                          <a:pt x="124" y="717"/>
                        </a:lnTo>
                        <a:lnTo>
                          <a:pt x="104" y="661"/>
                        </a:lnTo>
                        <a:lnTo>
                          <a:pt x="82" y="602"/>
                        </a:lnTo>
                        <a:lnTo>
                          <a:pt x="58" y="540"/>
                        </a:lnTo>
                        <a:lnTo>
                          <a:pt x="30" y="475"/>
                        </a:lnTo>
                        <a:lnTo>
                          <a:pt x="0" y="406"/>
                        </a:lnTo>
                        <a:lnTo>
                          <a:pt x="1" y="405"/>
                        </a:lnTo>
                        <a:lnTo>
                          <a:pt x="4" y="399"/>
                        </a:lnTo>
                        <a:lnTo>
                          <a:pt x="10" y="391"/>
                        </a:lnTo>
                        <a:lnTo>
                          <a:pt x="17" y="380"/>
                        </a:lnTo>
                        <a:lnTo>
                          <a:pt x="26" y="366"/>
                        </a:lnTo>
                        <a:lnTo>
                          <a:pt x="38" y="351"/>
                        </a:lnTo>
                        <a:lnTo>
                          <a:pt x="52" y="333"/>
                        </a:lnTo>
                        <a:lnTo>
                          <a:pt x="69" y="314"/>
                        </a:lnTo>
                        <a:lnTo>
                          <a:pt x="87" y="294"/>
                        </a:lnTo>
                        <a:lnTo>
                          <a:pt x="107" y="273"/>
                        </a:lnTo>
                        <a:lnTo>
                          <a:pt x="130" y="251"/>
                        </a:lnTo>
                        <a:lnTo>
                          <a:pt x="156" y="229"/>
                        </a:lnTo>
                        <a:lnTo>
                          <a:pt x="183" y="207"/>
                        </a:lnTo>
                        <a:lnTo>
                          <a:pt x="213" y="185"/>
                        </a:lnTo>
                        <a:lnTo>
                          <a:pt x="245" y="164"/>
                        </a:lnTo>
                        <a:lnTo>
                          <a:pt x="280" y="144"/>
                        </a:lnTo>
                        <a:lnTo>
                          <a:pt x="317" y="126"/>
                        </a:lnTo>
                        <a:lnTo>
                          <a:pt x="348" y="111"/>
                        </a:lnTo>
                        <a:lnTo>
                          <a:pt x="381" y="97"/>
                        </a:lnTo>
                        <a:lnTo>
                          <a:pt x="414" y="85"/>
                        </a:lnTo>
                        <a:lnTo>
                          <a:pt x="449" y="71"/>
                        </a:lnTo>
                        <a:lnTo>
                          <a:pt x="484" y="59"/>
                        </a:lnTo>
                        <a:lnTo>
                          <a:pt x="520" y="48"/>
                        </a:lnTo>
                        <a:lnTo>
                          <a:pt x="557" y="38"/>
                        </a:lnTo>
                        <a:lnTo>
                          <a:pt x="593" y="30"/>
                        </a:lnTo>
                        <a:lnTo>
                          <a:pt x="630" y="21"/>
                        </a:lnTo>
                        <a:lnTo>
                          <a:pt x="667" y="14"/>
                        </a:lnTo>
                        <a:lnTo>
                          <a:pt x="704" y="8"/>
                        </a:lnTo>
                        <a:lnTo>
                          <a:pt x="740" y="4"/>
                        </a:lnTo>
                        <a:lnTo>
                          <a:pt x="776" y="1"/>
                        </a:lnTo>
                        <a:lnTo>
                          <a:pt x="812"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p:cNvSpPr>
                  <p:nvPr/>
                </p:nvSpPr>
                <p:spPr bwMode="auto">
                  <a:xfrm>
                    <a:off x="3960813" y="2695575"/>
                    <a:ext cx="1457325" cy="3089275"/>
                  </a:xfrm>
                  <a:custGeom>
                    <a:avLst/>
                    <a:gdLst/>
                    <a:ahLst/>
                    <a:cxnLst>
                      <a:cxn ang="0">
                        <a:pos x="250" y="2"/>
                      </a:cxn>
                      <a:cxn ang="0">
                        <a:pos x="256" y="17"/>
                      </a:cxn>
                      <a:cxn ang="0">
                        <a:pos x="267" y="43"/>
                      </a:cxn>
                      <a:cxn ang="0">
                        <a:pos x="284" y="80"/>
                      </a:cxn>
                      <a:cxn ang="0">
                        <a:pos x="308" y="126"/>
                      </a:cxn>
                      <a:cxn ang="0">
                        <a:pos x="338" y="177"/>
                      </a:cxn>
                      <a:cxn ang="0">
                        <a:pos x="375" y="232"/>
                      </a:cxn>
                      <a:cxn ang="0">
                        <a:pos x="420" y="290"/>
                      </a:cxn>
                      <a:cxn ang="0">
                        <a:pos x="473" y="347"/>
                      </a:cxn>
                      <a:cxn ang="0">
                        <a:pos x="534" y="402"/>
                      </a:cxn>
                      <a:cxn ang="0">
                        <a:pos x="604" y="453"/>
                      </a:cxn>
                      <a:cxn ang="0">
                        <a:pos x="681" y="497"/>
                      </a:cxn>
                      <a:cxn ang="0">
                        <a:pos x="769" y="533"/>
                      </a:cxn>
                      <a:cxn ang="0">
                        <a:pos x="866" y="558"/>
                      </a:cxn>
                      <a:cxn ang="0">
                        <a:pos x="917" y="568"/>
                      </a:cxn>
                      <a:cxn ang="0">
                        <a:pos x="906" y="579"/>
                      </a:cxn>
                      <a:cxn ang="0">
                        <a:pos x="885" y="603"/>
                      </a:cxn>
                      <a:cxn ang="0">
                        <a:pos x="856" y="637"/>
                      </a:cxn>
                      <a:cxn ang="0">
                        <a:pos x="822" y="681"/>
                      </a:cxn>
                      <a:cxn ang="0">
                        <a:pos x="785" y="734"/>
                      </a:cxn>
                      <a:cxn ang="0">
                        <a:pos x="746" y="796"/>
                      </a:cxn>
                      <a:cxn ang="0">
                        <a:pos x="707" y="866"/>
                      </a:cxn>
                      <a:cxn ang="0">
                        <a:pos x="669" y="943"/>
                      </a:cxn>
                      <a:cxn ang="0">
                        <a:pos x="636" y="1026"/>
                      </a:cxn>
                      <a:cxn ang="0">
                        <a:pos x="608" y="1115"/>
                      </a:cxn>
                      <a:cxn ang="0">
                        <a:pos x="589" y="1209"/>
                      </a:cxn>
                      <a:cxn ang="0">
                        <a:pos x="579" y="1307"/>
                      </a:cxn>
                      <a:cxn ang="0">
                        <a:pos x="582" y="1409"/>
                      </a:cxn>
                      <a:cxn ang="0">
                        <a:pos x="596" y="1513"/>
                      </a:cxn>
                      <a:cxn ang="0">
                        <a:pos x="628" y="1620"/>
                      </a:cxn>
                      <a:cxn ang="0">
                        <a:pos x="676" y="1728"/>
                      </a:cxn>
                      <a:cxn ang="0">
                        <a:pos x="744" y="1838"/>
                      </a:cxn>
                      <a:cxn ang="0">
                        <a:pos x="833" y="1946"/>
                      </a:cxn>
                      <a:cxn ang="0">
                        <a:pos x="825" y="1944"/>
                      </a:cxn>
                      <a:cxn ang="0">
                        <a:pos x="804" y="1938"/>
                      </a:cxn>
                      <a:cxn ang="0">
                        <a:pos x="772" y="1926"/>
                      </a:cxn>
                      <a:cxn ang="0">
                        <a:pos x="729" y="1908"/>
                      </a:cxn>
                      <a:cxn ang="0">
                        <a:pos x="678" y="1882"/>
                      </a:cxn>
                      <a:cxn ang="0">
                        <a:pos x="619" y="1849"/>
                      </a:cxn>
                      <a:cxn ang="0">
                        <a:pos x="556" y="1808"/>
                      </a:cxn>
                      <a:cxn ang="0">
                        <a:pos x="488" y="1757"/>
                      </a:cxn>
                      <a:cxn ang="0">
                        <a:pos x="418" y="1695"/>
                      </a:cxn>
                      <a:cxn ang="0">
                        <a:pos x="348" y="1623"/>
                      </a:cxn>
                      <a:cxn ang="0">
                        <a:pos x="279" y="1539"/>
                      </a:cxn>
                      <a:cxn ang="0">
                        <a:pos x="212" y="1442"/>
                      </a:cxn>
                      <a:cxn ang="0">
                        <a:pos x="150" y="1332"/>
                      </a:cxn>
                      <a:cxn ang="0">
                        <a:pos x="94" y="1206"/>
                      </a:cxn>
                      <a:cxn ang="0">
                        <a:pos x="46" y="1067"/>
                      </a:cxn>
                      <a:cxn ang="0">
                        <a:pos x="18" y="947"/>
                      </a:cxn>
                      <a:cxn ang="0">
                        <a:pos x="3" y="831"/>
                      </a:cxn>
                      <a:cxn ang="0">
                        <a:pos x="0" y="719"/>
                      </a:cxn>
                      <a:cxn ang="0">
                        <a:pos x="8" y="613"/>
                      </a:cxn>
                      <a:cxn ang="0">
                        <a:pos x="24" y="512"/>
                      </a:cxn>
                      <a:cxn ang="0">
                        <a:pos x="47" y="420"/>
                      </a:cxn>
                      <a:cxn ang="0">
                        <a:pos x="75" y="333"/>
                      </a:cxn>
                      <a:cxn ang="0">
                        <a:pos x="105" y="255"/>
                      </a:cxn>
                      <a:cxn ang="0">
                        <a:pos x="137" y="187"/>
                      </a:cxn>
                      <a:cxn ang="0">
                        <a:pos x="168" y="128"/>
                      </a:cxn>
                      <a:cxn ang="0">
                        <a:pos x="197" y="79"/>
                      </a:cxn>
                      <a:cxn ang="0">
                        <a:pos x="220" y="41"/>
                      </a:cxn>
                      <a:cxn ang="0">
                        <a:pos x="238" y="15"/>
                      </a:cxn>
                      <a:cxn ang="0">
                        <a:pos x="248" y="2"/>
                      </a:cxn>
                    </a:cxnLst>
                    <a:rect l="0" t="0" r="r" b="b"/>
                    <a:pathLst>
                      <a:path w="918" h="1946">
                        <a:moveTo>
                          <a:pt x="249" y="0"/>
                        </a:moveTo>
                        <a:lnTo>
                          <a:pt x="250" y="2"/>
                        </a:lnTo>
                        <a:lnTo>
                          <a:pt x="252" y="7"/>
                        </a:lnTo>
                        <a:lnTo>
                          <a:pt x="256" y="17"/>
                        </a:lnTo>
                        <a:lnTo>
                          <a:pt x="260" y="28"/>
                        </a:lnTo>
                        <a:lnTo>
                          <a:pt x="267" y="43"/>
                        </a:lnTo>
                        <a:lnTo>
                          <a:pt x="275" y="61"/>
                        </a:lnTo>
                        <a:lnTo>
                          <a:pt x="284" y="80"/>
                        </a:lnTo>
                        <a:lnTo>
                          <a:pt x="295" y="102"/>
                        </a:lnTo>
                        <a:lnTo>
                          <a:pt x="308" y="126"/>
                        </a:lnTo>
                        <a:lnTo>
                          <a:pt x="322" y="150"/>
                        </a:lnTo>
                        <a:lnTo>
                          <a:pt x="338" y="177"/>
                        </a:lnTo>
                        <a:lnTo>
                          <a:pt x="356" y="205"/>
                        </a:lnTo>
                        <a:lnTo>
                          <a:pt x="375" y="232"/>
                        </a:lnTo>
                        <a:lnTo>
                          <a:pt x="397" y="261"/>
                        </a:lnTo>
                        <a:lnTo>
                          <a:pt x="420" y="290"/>
                        </a:lnTo>
                        <a:lnTo>
                          <a:pt x="445" y="319"/>
                        </a:lnTo>
                        <a:lnTo>
                          <a:pt x="473" y="347"/>
                        </a:lnTo>
                        <a:lnTo>
                          <a:pt x="502" y="375"/>
                        </a:lnTo>
                        <a:lnTo>
                          <a:pt x="534" y="402"/>
                        </a:lnTo>
                        <a:lnTo>
                          <a:pt x="567" y="428"/>
                        </a:lnTo>
                        <a:lnTo>
                          <a:pt x="604" y="453"/>
                        </a:lnTo>
                        <a:lnTo>
                          <a:pt x="641" y="476"/>
                        </a:lnTo>
                        <a:lnTo>
                          <a:pt x="681" y="497"/>
                        </a:lnTo>
                        <a:lnTo>
                          <a:pt x="724" y="516"/>
                        </a:lnTo>
                        <a:lnTo>
                          <a:pt x="769" y="533"/>
                        </a:lnTo>
                        <a:lnTo>
                          <a:pt x="816" y="547"/>
                        </a:lnTo>
                        <a:lnTo>
                          <a:pt x="866" y="558"/>
                        </a:lnTo>
                        <a:lnTo>
                          <a:pt x="918" y="566"/>
                        </a:lnTo>
                        <a:lnTo>
                          <a:pt x="917" y="568"/>
                        </a:lnTo>
                        <a:lnTo>
                          <a:pt x="913" y="572"/>
                        </a:lnTo>
                        <a:lnTo>
                          <a:pt x="906" y="579"/>
                        </a:lnTo>
                        <a:lnTo>
                          <a:pt x="896" y="590"/>
                        </a:lnTo>
                        <a:lnTo>
                          <a:pt x="885" y="603"/>
                        </a:lnTo>
                        <a:lnTo>
                          <a:pt x="871" y="619"/>
                        </a:lnTo>
                        <a:lnTo>
                          <a:pt x="856" y="637"/>
                        </a:lnTo>
                        <a:lnTo>
                          <a:pt x="840" y="658"/>
                        </a:lnTo>
                        <a:lnTo>
                          <a:pt x="822" y="681"/>
                        </a:lnTo>
                        <a:lnTo>
                          <a:pt x="804" y="707"/>
                        </a:lnTo>
                        <a:lnTo>
                          <a:pt x="785" y="734"/>
                        </a:lnTo>
                        <a:lnTo>
                          <a:pt x="766" y="764"/>
                        </a:lnTo>
                        <a:lnTo>
                          <a:pt x="746" y="796"/>
                        </a:lnTo>
                        <a:lnTo>
                          <a:pt x="726" y="830"/>
                        </a:lnTo>
                        <a:lnTo>
                          <a:pt x="707" y="866"/>
                        </a:lnTo>
                        <a:lnTo>
                          <a:pt x="688" y="904"/>
                        </a:lnTo>
                        <a:lnTo>
                          <a:pt x="669" y="943"/>
                        </a:lnTo>
                        <a:lnTo>
                          <a:pt x="652" y="984"/>
                        </a:lnTo>
                        <a:lnTo>
                          <a:pt x="636" y="1026"/>
                        </a:lnTo>
                        <a:lnTo>
                          <a:pt x="622" y="1070"/>
                        </a:lnTo>
                        <a:lnTo>
                          <a:pt x="608" y="1115"/>
                        </a:lnTo>
                        <a:lnTo>
                          <a:pt x="598" y="1162"/>
                        </a:lnTo>
                        <a:lnTo>
                          <a:pt x="589" y="1209"/>
                        </a:lnTo>
                        <a:lnTo>
                          <a:pt x="583" y="1258"/>
                        </a:lnTo>
                        <a:lnTo>
                          <a:pt x="579" y="1307"/>
                        </a:lnTo>
                        <a:lnTo>
                          <a:pt x="578" y="1358"/>
                        </a:lnTo>
                        <a:lnTo>
                          <a:pt x="582" y="1409"/>
                        </a:lnTo>
                        <a:lnTo>
                          <a:pt x="587" y="1461"/>
                        </a:lnTo>
                        <a:lnTo>
                          <a:pt x="596" y="1513"/>
                        </a:lnTo>
                        <a:lnTo>
                          <a:pt x="610" y="1567"/>
                        </a:lnTo>
                        <a:lnTo>
                          <a:pt x="628" y="1620"/>
                        </a:lnTo>
                        <a:lnTo>
                          <a:pt x="649" y="1674"/>
                        </a:lnTo>
                        <a:lnTo>
                          <a:pt x="676" y="1728"/>
                        </a:lnTo>
                        <a:lnTo>
                          <a:pt x="707" y="1783"/>
                        </a:lnTo>
                        <a:lnTo>
                          <a:pt x="744" y="1838"/>
                        </a:lnTo>
                        <a:lnTo>
                          <a:pt x="785" y="1892"/>
                        </a:lnTo>
                        <a:lnTo>
                          <a:pt x="833" y="1946"/>
                        </a:lnTo>
                        <a:lnTo>
                          <a:pt x="831" y="1945"/>
                        </a:lnTo>
                        <a:lnTo>
                          <a:pt x="825" y="1944"/>
                        </a:lnTo>
                        <a:lnTo>
                          <a:pt x="817" y="1941"/>
                        </a:lnTo>
                        <a:lnTo>
                          <a:pt x="804" y="1938"/>
                        </a:lnTo>
                        <a:lnTo>
                          <a:pt x="789" y="1932"/>
                        </a:lnTo>
                        <a:lnTo>
                          <a:pt x="772" y="1926"/>
                        </a:lnTo>
                        <a:lnTo>
                          <a:pt x="752" y="1917"/>
                        </a:lnTo>
                        <a:lnTo>
                          <a:pt x="729" y="1908"/>
                        </a:lnTo>
                        <a:lnTo>
                          <a:pt x="704" y="1896"/>
                        </a:lnTo>
                        <a:lnTo>
                          <a:pt x="678" y="1882"/>
                        </a:lnTo>
                        <a:lnTo>
                          <a:pt x="649" y="1867"/>
                        </a:lnTo>
                        <a:lnTo>
                          <a:pt x="619" y="1849"/>
                        </a:lnTo>
                        <a:lnTo>
                          <a:pt x="588" y="1830"/>
                        </a:lnTo>
                        <a:lnTo>
                          <a:pt x="556" y="1808"/>
                        </a:lnTo>
                        <a:lnTo>
                          <a:pt x="522" y="1783"/>
                        </a:lnTo>
                        <a:lnTo>
                          <a:pt x="488" y="1757"/>
                        </a:lnTo>
                        <a:lnTo>
                          <a:pt x="453" y="1727"/>
                        </a:lnTo>
                        <a:lnTo>
                          <a:pt x="418" y="1695"/>
                        </a:lnTo>
                        <a:lnTo>
                          <a:pt x="383" y="1661"/>
                        </a:lnTo>
                        <a:lnTo>
                          <a:pt x="348" y="1623"/>
                        </a:lnTo>
                        <a:lnTo>
                          <a:pt x="313" y="1582"/>
                        </a:lnTo>
                        <a:lnTo>
                          <a:pt x="279" y="1539"/>
                        </a:lnTo>
                        <a:lnTo>
                          <a:pt x="246" y="1492"/>
                        </a:lnTo>
                        <a:lnTo>
                          <a:pt x="212" y="1442"/>
                        </a:lnTo>
                        <a:lnTo>
                          <a:pt x="181" y="1388"/>
                        </a:lnTo>
                        <a:lnTo>
                          <a:pt x="150" y="1332"/>
                        </a:lnTo>
                        <a:lnTo>
                          <a:pt x="122" y="1271"/>
                        </a:lnTo>
                        <a:lnTo>
                          <a:pt x="94" y="1206"/>
                        </a:lnTo>
                        <a:lnTo>
                          <a:pt x="69" y="1139"/>
                        </a:lnTo>
                        <a:lnTo>
                          <a:pt x="46" y="1067"/>
                        </a:lnTo>
                        <a:lnTo>
                          <a:pt x="30" y="1007"/>
                        </a:lnTo>
                        <a:lnTo>
                          <a:pt x="18" y="947"/>
                        </a:lnTo>
                        <a:lnTo>
                          <a:pt x="9" y="889"/>
                        </a:lnTo>
                        <a:lnTo>
                          <a:pt x="3" y="831"/>
                        </a:lnTo>
                        <a:lnTo>
                          <a:pt x="0" y="774"/>
                        </a:lnTo>
                        <a:lnTo>
                          <a:pt x="0" y="719"/>
                        </a:lnTo>
                        <a:lnTo>
                          <a:pt x="3" y="665"/>
                        </a:lnTo>
                        <a:lnTo>
                          <a:pt x="8" y="613"/>
                        </a:lnTo>
                        <a:lnTo>
                          <a:pt x="15" y="562"/>
                        </a:lnTo>
                        <a:lnTo>
                          <a:pt x="24" y="512"/>
                        </a:lnTo>
                        <a:lnTo>
                          <a:pt x="35" y="465"/>
                        </a:lnTo>
                        <a:lnTo>
                          <a:pt x="47" y="420"/>
                        </a:lnTo>
                        <a:lnTo>
                          <a:pt x="61" y="375"/>
                        </a:lnTo>
                        <a:lnTo>
                          <a:pt x="75" y="333"/>
                        </a:lnTo>
                        <a:lnTo>
                          <a:pt x="90" y="293"/>
                        </a:lnTo>
                        <a:lnTo>
                          <a:pt x="105" y="255"/>
                        </a:lnTo>
                        <a:lnTo>
                          <a:pt x="121" y="220"/>
                        </a:lnTo>
                        <a:lnTo>
                          <a:pt x="137" y="187"/>
                        </a:lnTo>
                        <a:lnTo>
                          <a:pt x="153" y="156"/>
                        </a:lnTo>
                        <a:lnTo>
                          <a:pt x="168" y="128"/>
                        </a:lnTo>
                        <a:lnTo>
                          <a:pt x="183" y="102"/>
                        </a:lnTo>
                        <a:lnTo>
                          <a:pt x="197" y="79"/>
                        </a:lnTo>
                        <a:lnTo>
                          <a:pt x="209" y="58"/>
                        </a:lnTo>
                        <a:lnTo>
                          <a:pt x="220" y="41"/>
                        </a:lnTo>
                        <a:lnTo>
                          <a:pt x="231" y="26"/>
                        </a:lnTo>
                        <a:lnTo>
                          <a:pt x="238" y="15"/>
                        </a:lnTo>
                        <a:lnTo>
                          <a:pt x="245" y="7"/>
                        </a:lnTo>
                        <a:lnTo>
                          <a:pt x="248" y="2"/>
                        </a:lnTo>
                        <a:lnTo>
                          <a:pt x="24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9"/>
                  <p:cNvSpPr>
                    <a:spLocks/>
                  </p:cNvSpPr>
                  <p:nvPr/>
                </p:nvSpPr>
                <p:spPr bwMode="auto">
                  <a:xfrm>
                    <a:off x="4749801" y="1831975"/>
                    <a:ext cx="3135313" cy="1668463"/>
                  </a:xfrm>
                  <a:custGeom>
                    <a:avLst/>
                    <a:gdLst/>
                    <a:ahLst/>
                    <a:cxnLst>
                      <a:cxn ang="0">
                        <a:pos x="874" y="3"/>
                      </a:cxn>
                      <a:cxn ang="0">
                        <a:pos x="1010" y="17"/>
                      </a:cxn>
                      <a:cxn ang="0">
                        <a:pos x="1155" y="45"/>
                      </a:cxn>
                      <a:cxn ang="0">
                        <a:pos x="1277" y="82"/>
                      </a:cxn>
                      <a:cxn ang="0">
                        <a:pos x="1388" y="130"/>
                      </a:cxn>
                      <a:cxn ang="0">
                        <a:pos x="1488" y="187"/>
                      </a:cxn>
                      <a:cxn ang="0">
                        <a:pos x="1579" y="250"/>
                      </a:cxn>
                      <a:cxn ang="0">
                        <a:pos x="1658" y="317"/>
                      </a:cxn>
                      <a:cxn ang="0">
                        <a:pos x="1728" y="387"/>
                      </a:cxn>
                      <a:cxn ang="0">
                        <a:pos x="1789" y="456"/>
                      </a:cxn>
                      <a:cxn ang="0">
                        <a:pos x="1840" y="523"/>
                      </a:cxn>
                      <a:cxn ang="0">
                        <a:pos x="1883" y="586"/>
                      </a:cxn>
                      <a:cxn ang="0">
                        <a:pos x="1917" y="642"/>
                      </a:cxn>
                      <a:cxn ang="0">
                        <a:pos x="1942" y="690"/>
                      </a:cxn>
                      <a:cxn ang="0">
                        <a:pos x="1961" y="726"/>
                      </a:cxn>
                      <a:cxn ang="0">
                        <a:pos x="1972" y="750"/>
                      </a:cxn>
                      <a:cxn ang="0">
                        <a:pos x="1975" y="758"/>
                      </a:cxn>
                      <a:cxn ang="0">
                        <a:pos x="1966" y="757"/>
                      </a:cxn>
                      <a:cxn ang="0">
                        <a:pos x="1926" y="751"/>
                      </a:cxn>
                      <a:cxn ang="0">
                        <a:pos x="1882" y="747"/>
                      </a:cxn>
                      <a:cxn ang="0">
                        <a:pos x="1828" y="745"/>
                      </a:cxn>
                      <a:cxn ang="0">
                        <a:pos x="1765" y="746"/>
                      </a:cxn>
                      <a:cxn ang="0">
                        <a:pos x="1694" y="752"/>
                      </a:cxn>
                      <a:cxn ang="0">
                        <a:pos x="1617" y="764"/>
                      </a:cxn>
                      <a:cxn ang="0">
                        <a:pos x="1538" y="783"/>
                      </a:cxn>
                      <a:cxn ang="0">
                        <a:pos x="1456" y="812"/>
                      </a:cxn>
                      <a:cxn ang="0">
                        <a:pos x="1375" y="852"/>
                      </a:cxn>
                      <a:cxn ang="0">
                        <a:pos x="1296" y="904"/>
                      </a:cxn>
                      <a:cxn ang="0">
                        <a:pos x="1219" y="970"/>
                      </a:cxn>
                      <a:cxn ang="0">
                        <a:pos x="1149" y="1051"/>
                      </a:cxn>
                      <a:cxn ang="0">
                        <a:pos x="1148" y="1045"/>
                      </a:cxn>
                      <a:cxn ang="0">
                        <a:pos x="1142" y="1027"/>
                      </a:cxn>
                      <a:cxn ang="0">
                        <a:pos x="1132" y="998"/>
                      </a:cxn>
                      <a:cxn ang="0">
                        <a:pos x="1119" y="960"/>
                      </a:cxn>
                      <a:cxn ang="0">
                        <a:pos x="1100" y="916"/>
                      </a:cxn>
                      <a:cxn ang="0">
                        <a:pos x="1077" y="864"/>
                      </a:cxn>
                      <a:cxn ang="0">
                        <a:pos x="1049" y="809"/>
                      </a:cxn>
                      <a:cxn ang="0">
                        <a:pos x="1016" y="749"/>
                      </a:cxn>
                      <a:cxn ang="0">
                        <a:pos x="977" y="687"/>
                      </a:cxn>
                      <a:cxn ang="0">
                        <a:pos x="933" y="624"/>
                      </a:cxn>
                      <a:cxn ang="0">
                        <a:pos x="882" y="563"/>
                      </a:cxn>
                      <a:cxn ang="0">
                        <a:pos x="826" y="503"/>
                      </a:cxn>
                      <a:cxn ang="0">
                        <a:pos x="764" y="447"/>
                      </a:cxn>
                      <a:cxn ang="0">
                        <a:pos x="694" y="395"/>
                      </a:cxn>
                      <a:cxn ang="0">
                        <a:pos x="617" y="350"/>
                      </a:cxn>
                      <a:cxn ang="0">
                        <a:pos x="534" y="312"/>
                      </a:cxn>
                      <a:cxn ang="0">
                        <a:pos x="443" y="283"/>
                      </a:cxn>
                      <a:cxn ang="0">
                        <a:pos x="344" y="264"/>
                      </a:cxn>
                      <a:cxn ang="0">
                        <a:pos x="238" y="257"/>
                      </a:cxn>
                      <a:cxn ang="0">
                        <a:pos x="123" y="263"/>
                      </a:cxn>
                      <a:cxn ang="0">
                        <a:pos x="0" y="284"/>
                      </a:cxn>
                      <a:cxn ang="0">
                        <a:pos x="22" y="264"/>
                      </a:cxn>
                      <a:cxn ang="0">
                        <a:pos x="48" y="242"/>
                      </a:cxn>
                      <a:cxn ang="0">
                        <a:pos x="86" y="214"/>
                      </a:cxn>
                      <a:cxn ang="0">
                        <a:pos x="133" y="182"/>
                      </a:cxn>
                      <a:cxn ang="0">
                        <a:pos x="192" y="148"/>
                      </a:cxn>
                      <a:cxn ang="0">
                        <a:pos x="259" y="114"/>
                      </a:cxn>
                      <a:cxn ang="0">
                        <a:pos x="337" y="81"/>
                      </a:cxn>
                      <a:cxn ang="0">
                        <a:pos x="425" y="52"/>
                      </a:cxn>
                      <a:cxn ang="0">
                        <a:pos x="523" y="27"/>
                      </a:cxn>
                      <a:cxn ang="0">
                        <a:pos x="631" y="10"/>
                      </a:cxn>
                      <a:cxn ang="0">
                        <a:pos x="748" y="1"/>
                      </a:cxn>
                    </a:cxnLst>
                    <a:rect l="0" t="0" r="r" b="b"/>
                    <a:pathLst>
                      <a:path w="1975" h="1051">
                        <a:moveTo>
                          <a:pt x="809" y="0"/>
                        </a:moveTo>
                        <a:lnTo>
                          <a:pt x="874" y="3"/>
                        </a:lnTo>
                        <a:lnTo>
                          <a:pt x="941" y="8"/>
                        </a:lnTo>
                        <a:lnTo>
                          <a:pt x="1010" y="17"/>
                        </a:lnTo>
                        <a:lnTo>
                          <a:pt x="1081" y="29"/>
                        </a:lnTo>
                        <a:lnTo>
                          <a:pt x="1155" y="45"/>
                        </a:lnTo>
                        <a:lnTo>
                          <a:pt x="1218" y="63"/>
                        </a:lnTo>
                        <a:lnTo>
                          <a:pt x="1277" y="82"/>
                        </a:lnTo>
                        <a:lnTo>
                          <a:pt x="1334" y="105"/>
                        </a:lnTo>
                        <a:lnTo>
                          <a:pt x="1388" y="130"/>
                        </a:lnTo>
                        <a:lnTo>
                          <a:pt x="1440" y="158"/>
                        </a:lnTo>
                        <a:lnTo>
                          <a:pt x="1488" y="187"/>
                        </a:lnTo>
                        <a:lnTo>
                          <a:pt x="1535" y="218"/>
                        </a:lnTo>
                        <a:lnTo>
                          <a:pt x="1579" y="250"/>
                        </a:lnTo>
                        <a:lnTo>
                          <a:pt x="1620" y="283"/>
                        </a:lnTo>
                        <a:lnTo>
                          <a:pt x="1658" y="317"/>
                        </a:lnTo>
                        <a:lnTo>
                          <a:pt x="1695" y="352"/>
                        </a:lnTo>
                        <a:lnTo>
                          <a:pt x="1728" y="387"/>
                        </a:lnTo>
                        <a:lnTo>
                          <a:pt x="1760" y="421"/>
                        </a:lnTo>
                        <a:lnTo>
                          <a:pt x="1789" y="456"/>
                        </a:lnTo>
                        <a:lnTo>
                          <a:pt x="1816" y="490"/>
                        </a:lnTo>
                        <a:lnTo>
                          <a:pt x="1840" y="523"/>
                        </a:lnTo>
                        <a:lnTo>
                          <a:pt x="1862" y="555"/>
                        </a:lnTo>
                        <a:lnTo>
                          <a:pt x="1883" y="586"/>
                        </a:lnTo>
                        <a:lnTo>
                          <a:pt x="1901" y="615"/>
                        </a:lnTo>
                        <a:lnTo>
                          <a:pt x="1917" y="642"/>
                        </a:lnTo>
                        <a:lnTo>
                          <a:pt x="1931" y="667"/>
                        </a:lnTo>
                        <a:lnTo>
                          <a:pt x="1942" y="690"/>
                        </a:lnTo>
                        <a:lnTo>
                          <a:pt x="1953" y="709"/>
                        </a:lnTo>
                        <a:lnTo>
                          <a:pt x="1961" y="726"/>
                        </a:lnTo>
                        <a:lnTo>
                          <a:pt x="1967" y="740"/>
                        </a:lnTo>
                        <a:lnTo>
                          <a:pt x="1972" y="750"/>
                        </a:lnTo>
                        <a:lnTo>
                          <a:pt x="1974" y="756"/>
                        </a:lnTo>
                        <a:lnTo>
                          <a:pt x="1975" y="758"/>
                        </a:lnTo>
                        <a:lnTo>
                          <a:pt x="1972" y="757"/>
                        </a:lnTo>
                        <a:lnTo>
                          <a:pt x="1966" y="757"/>
                        </a:lnTo>
                        <a:lnTo>
                          <a:pt x="1942" y="753"/>
                        </a:lnTo>
                        <a:lnTo>
                          <a:pt x="1926" y="751"/>
                        </a:lnTo>
                        <a:lnTo>
                          <a:pt x="1905" y="749"/>
                        </a:lnTo>
                        <a:lnTo>
                          <a:pt x="1882" y="747"/>
                        </a:lnTo>
                        <a:lnTo>
                          <a:pt x="1856" y="746"/>
                        </a:lnTo>
                        <a:lnTo>
                          <a:pt x="1828" y="745"/>
                        </a:lnTo>
                        <a:lnTo>
                          <a:pt x="1797" y="745"/>
                        </a:lnTo>
                        <a:lnTo>
                          <a:pt x="1765" y="746"/>
                        </a:lnTo>
                        <a:lnTo>
                          <a:pt x="1730" y="748"/>
                        </a:lnTo>
                        <a:lnTo>
                          <a:pt x="1694" y="752"/>
                        </a:lnTo>
                        <a:lnTo>
                          <a:pt x="1656" y="757"/>
                        </a:lnTo>
                        <a:lnTo>
                          <a:pt x="1617" y="764"/>
                        </a:lnTo>
                        <a:lnTo>
                          <a:pt x="1578" y="772"/>
                        </a:lnTo>
                        <a:lnTo>
                          <a:pt x="1538" y="783"/>
                        </a:lnTo>
                        <a:lnTo>
                          <a:pt x="1497" y="797"/>
                        </a:lnTo>
                        <a:lnTo>
                          <a:pt x="1456" y="812"/>
                        </a:lnTo>
                        <a:lnTo>
                          <a:pt x="1415" y="831"/>
                        </a:lnTo>
                        <a:lnTo>
                          <a:pt x="1375" y="852"/>
                        </a:lnTo>
                        <a:lnTo>
                          <a:pt x="1335" y="876"/>
                        </a:lnTo>
                        <a:lnTo>
                          <a:pt x="1296" y="904"/>
                        </a:lnTo>
                        <a:lnTo>
                          <a:pt x="1257" y="935"/>
                        </a:lnTo>
                        <a:lnTo>
                          <a:pt x="1219" y="970"/>
                        </a:lnTo>
                        <a:lnTo>
                          <a:pt x="1184" y="1008"/>
                        </a:lnTo>
                        <a:lnTo>
                          <a:pt x="1149" y="1051"/>
                        </a:lnTo>
                        <a:lnTo>
                          <a:pt x="1148" y="1049"/>
                        </a:lnTo>
                        <a:lnTo>
                          <a:pt x="1148" y="1045"/>
                        </a:lnTo>
                        <a:lnTo>
                          <a:pt x="1145" y="1037"/>
                        </a:lnTo>
                        <a:lnTo>
                          <a:pt x="1142" y="1027"/>
                        </a:lnTo>
                        <a:lnTo>
                          <a:pt x="1137" y="1013"/>
                        </a:lnTo>
                        <a:lnTo>
                          <a:pt x="1132" y="998"/>
                        </a:lnTo>
                        <a:lnTo>
                          <a:pt x="1126" y="980"/>
                        </a:lnTo>
                        <a:lnTo>
                          <a:pt x="1119" y="960"/>
                        </a:lnTo>
                        <a:lnTo>
                          <a:pt x="1110" y="939"/>
                        </a:lnTo>
                        <a:lnTo>
                          <a:pt x="1100" y="916"/>
                        </a:lnTo>
                        <a:lnTo>
                          <a:pt x="1089" y="890"/>
                        </a:lnTo>
                        <a:lnTo>
                          <a:pt x="1077" y="864"/>
                        </a:lnTo>
                        <a:lnTo>
                          <a:pt x="1063" y="837"/>
                        </a:lnTo>
                        <a:lnTo>
                          <a:pt x="1049" y="809"/>
                        </a:lnTo>
                        <a:lnTo>
                          <a:pt x="1034" y="779"/>
                        </a:lnTo>
                        <a:lnTo>
                          <a:pt x="1016" y="749"/>
                        </a:lnTo>
                        <a:lnTo>
                          <a:pt x="997" y="718"/>
                        </a:lnTo>
                        <a:lnTo>
                          <a:pt x="977" y="687"/>
                        </a:lnTo>
                        <a:lnTo>
                          <a:pt x="956" y="656"/>
                        </a:lnTo>
                        <a:lnTo>
                          <a:pt x="933" y="624"/>
                        </a:lnTo>
                        <a:lnTo>
                          <a:pt x="908" y="594"/>
                        </a:lnTo>
                        <a:lnTo>
                          <a:pt x="882" y="563"/>
                        </a:lnTo>
                        <a:lnTo>
                          <a:pt x="855" y="532"/>
                        </a:lnTo>
                        <a:lnTo>
                          <a:pt x="826" y="503"/>
                        </a:lnTo>
                        <a:lnTo>
                          <a:pt x="796" y="474"/>
                        </a:lnTo>
                        <a:lnTo>
                          <a:pt x="764" y="447"/>
                        </a:lnTo>
                        <a:lnTo>
                          <a:pt x="729" y="421"/>
                        </a:lnTo>
                        <a:lnTo>
                          <a:pt x="694" y="395"/>
                        </a:lnTo>
                        <a:lnTo>
                          <a:pt x="657" y="372"/>
                        </a:lnTo>
                        <a:lnTo>
                          <a:pt x="617" y="350"/>
                        </a:lnTo>
                        <a:lnTo>
                          <a:pt x="576" y="330"/>
                        </a:lnTo>
                        <a:lnTo>
                          <a:pt x="534" y="312"/>
                        </a:lnTo>
                        <a:lnTo>
                          <a:pt x="489" y="296"/>
                        </a:lnTo>
                        <a:lnTo>
                          <a:pt x="443" y="283"/>
                        </a:lnTo>
                        <a:lnTo>
                          <a:pt x="395" y="272"/>
                        </a:lnTo>
                        <a:lnTo>
                          <a:pt x="344" y="264"/>
                        </a:lnTo>
                        <a:lnTo>
                          <a:pt x="292" y="259"/>
                        </a:lnTo>
                        <a:lnTo>
                          <a:pt x="238" y="257"/>
                        </a:lnTo>
                        <a:lnTo>
                          <a:pt x="181" y="258"/>
                        </a:lnTo>
                        <a:lnTo>
                          <a:pt x="123" y="263"/>
                        </a:lnTo>
                        <a:lnTo>
                          <a:pt x="63" y="272"/>
                        </a:lnTo>
                        <a:lnTo>
                          <a:pt x="0" y="284"/>
                        </a:lnTo>
                        <a:lnTo>
                          <a:pt x="12" y="272"/>
                        </a:lnTo>
                        <a:lnTo>
                          <a:pt x="22" y="264"/>
                        </a:lnTo>
                        <a:lnTo>
                          <a:pt x="34" y="254"/>
                        </a:lnTo>
                        <a:lnTo>
                          <a:pt x="48" y="242"/>
                        </a:lnTo>
                        <a:lnTo>
                          <a:pt x="66" y="229"/>
                        </a:lnTo>
                        <a:lnTo>
                          <a:pt x="86" y="214"/>
                        </a:lnTo>
                        <a:lnTo>
                          <a:pt x="108" y="198"/>
                        </a:lnTo>
                        <a:lnTo>
                          <a:pt x="133" y="182"/>
                        </a:lnTo>
                        <a:lnTo>
                          <a:pt x="161" y="165"/>
                        </a:lnTo>
                        <a:lnTo>
                          <a:pt x="192" y="148"/>
                        </a:lnTo>
                        <a:lnTo>
                          <a:pt x="224" y="131"/>
                        </a:lnTo>
                        <a:lnTo>
                          <a:pt x="259" y="114"/>
                        </a:lnTo>
                        <a:lnTo>
                          <a:pt x="297" y="97"/>
                        </a:lnTo>
                        <a:lnTo>
                          <a:pt x="337" y="81"/>
                        </a:lnTo>
                        <a:lnTo>
                          <a:pt x="380" y="66"/>
                        </a:lnTo>
                        <a:lnTo>
                          <a:pt x="425" y="52"/>
                        </a:lnTo>
                        <a:lnTo>
                          <a:pt x="473" y="38"/>
                        </a:lnTo>
                        <a:lnTo>
                          <a:pt x="523" y="27"/>
                        </a:lnTo>
                        <a:lnTo>
                          <a:pt x="576" y="17"/>
                        </a:lnTo>
                        <a:lnTo>
                          <a:pt x="631" y="10"/>
                        </a:lnTo>
                        <a:lnTo>
                          <a:pt x="688" y="4"/>
                        </a:lnTo>
                        <a:lnTo>
                          <a:pt x="748" y="1"/>
                        </a:lnTo>
                        <a:lnTo>
                          <a:pt x="80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1"/>
                  <p:cNvSpPr>
                    <a:spLocks/>
                  </p:cNvSpPr>
                  <p:nvPr/>
                </p:nvSpPr>
                <p:spPr bwMode="auto">
                  <a:xfrm>
                    <a:off x="5822951" y="3578225"/>
                    <a:ext cx="2257425" cy="2347913"/>
                  </a:xfrm>
                  <a:custGeom>
                    <a:avLst/>
                    <a:gdLst/>
                    <a:ahLst/>
                    <a:cxnLst>
                      <a:cxn ang="0">
                        <a:pos x="1400" y="3"/>
                      </a:cxn>
                      <a:cxn ang="0">
                        <a:pos x="1404" y="20"/>
                      </a:cxn>
                      <a:cxn ang="0">
                        <a:pos x="1410" y="55"/>
                      </a:cxn>
                      <a:cxn ang="0">
                        <a:pos x="1417" y="104"/>
                      </a:cxn>
                      <a:cxn ang="0">
                        <a:pos x="1421" y="167"/>
                      </a:cxn>
                      <a:cxn ang="0">
                        <a:pos x="1421" y="242"/>
                      </a:cxn>
                      <a:cxn ang="0">
                        <a:pos x="1415" y="328"/>
                      </a:cxn>
                      <a:cxn ang="0">
                        <a:pos x="1400" y="423"/>
                      </a:cxn>
                      <a:cxn ang="0">
                        <a:pos x="1376" y="527"/>
                      </a:cxn>
                      <a:cxn ang="0">
                        <a:pos x="1339" y="637"/>
                      </a:cxn>
                      <a:cxn ang="0">
                        <a:pos x="1288" y="754"/>
                      </a:cxn>
                      <a:cxn ang="0">
                        <a:pos x="1220" y="873"/>
                      </a:cxn>
                      <a:cxn ang="0">
                        <a:pos x="1133" y="995"/>
                      </a:cxn>
                      <a:cxn ang="0">
                        <a:pos x="1026" y="1119"/>
                      </a:cxn>
                      <a:cxn ang="0">
                        <a:pos x="930" y="1209"/>
                      </a:cxn>
                      <a:cxn ang="0">
                        <a:pos x="829" y="1283"/>
                      </a:cxn>
                      <a:cxn ang="0">
                        <a:pos x="726" y="1342"/>
                      </a:cxn>
                      <a:cxn ang="0">
                        <a:pos x="623" y="1389"/>
                      </a:cxn>
                      <a:cxn ang="0">
                        <a:pos x="521" y="1424"/>
                      </a:cxn>
                      <a:cxn ang="0">
                        <a:pos x="424" y="1448"/>
                      </a:cxn>
                      <a:cxn ang="0">
                        <a:pos x="332" y="1465"/>
                      </a:cxn>
                      <a:cxn ang="0">
                        <a:pos x="247" y="1474"/>
                      </a:cxn>
                      <a:cxn ang="0">
                        <a:pos x="172" y="1478"/>
                      </a:cxn>
                      <a:cxn ang="0">
                        <a:pos x="107" y="1479"/>
                      </a:cxn>
                      <a:cxn ang="0">
                        <a:pos x="57" y="1477"/>
                      </a:cxn>
                      <a:cxn ang="0">
                        <a:pos x="21" y="1474"/>
                      </a:cxn>
                      <a:cxn ang="0">
                        <a:pos x="2" y="1471"/>
                      </a:cxn>
                      <a:cxn ang="0">
                        <a:pos x="1" y="1470"/>
                      </a:cxn>
                      <a:cxn ang="0">
                        <a:pos x="11" y="1457"/>
                      </a:cxn>
                      <a:cxn ang="0">
                        <a:pos x="30" y="1433"/>
                      </a:cxn>
                      <a:cxn ang="0">
                        <a:pos x="55" y="1397"/>
                      </a:cxn>
                      <a:cxn ang="0">
                        <a:pos x="85" y="1351"/>
                      </a:cxn>
                      <a:cxn ang="0">
                        <a:pos x="115" y="1295"/>
                      </a:cxn>
                      <a:cxn ang="0">
                        <a:pos x="146" y="1231"/>
                      </a:cxn>
                      <a:cxn ang="0">
                        <a:pos x="173" y="1160"/>
                      </a:cxn>
                      <a:cxn ang="0">
                        <a:pos x="196" y="1081"/>
                      </a:cxn>
                      <a:cxn ang="0">
                        <a:pos x="212" y="996"/>
                      </a:cxn>
                      <a:cxn ang="0">
                        <a:pos x="218" y="905"/>
                      </a:cxn>
                      <a:cxn ang="0">
                        <a:pos x="214" y="810"/>
                      </a:cxn>
                      <a:cxn ang="0">
                        <a:pos x="194" y="712"/>
                      </a:cxn>
                      <a:cxn ang="0">
                        <a:pos x="159" y="610"/>
                      </a:cxn>
                      <a:cxn ang="0">
                        <a:pos x="166" y="612"/>
                      </a:cxn>
                      <a:cxn ang="0">
                        <a:pos x="184" y="616"/>
                      </a:cxn>
                      <a:cxn ang="0">
                        <a:pos x="214" y="622"/>
                      </a:cxn>
                      <a:cxn ang="0">
                        <a:pos x="253" y="629"/>
                      </a:cxn>
                      <a:cxn ang="0">
                        <a:pos x="301" y="636"/>
                      </a:cxn>
                      <a:cxn ang="0">
                        <a:pos x="357" y="641"/>
                      </a:cxn>
                      <a:cxn ang="0">
                        <a:pos x="420" y="645"/>
                      </a:cxn>
                      <a:cxn ang="0">
                        <a:pos x="488" y="647"/>
                      </a:cxn>
                      <a:cxn ang="0">
                        <a:pos x="561" y="644"/>
                      </a:cxn>
                      <a:cxn ang="0">
                        <a:pos x="637" y="637"/>
                      </a:cxn>
                      <a:cxn ang="0">
                        <a:pos x="716" y="625"/>
                      </a:cxn>
                      <a:cxn ang="0">
                        <a:pos x="796" y="606"/>
                      </a:cxn>
                      <a:cxn ang="0">
                        <a:pos x="876" y="579"/>
                      </a:cxn>
                      <a:cxn ang="0">
                        <a:pos x="956" y="545"/>
                      </a:cxn>
                      <a:cxn ang="0">
                        <a:pos x="1033" y="501"/>
                      </a:cxn>
                      <a:cxn ang="0">
                        <a:pos x="1108" y="448"/>
                      </a:cxn>
                      <a:cxn ang="0">
                        <a:pos x="1178" y="384"/>
                      </a:cxn>
                      <a:cxn ang="0">
                        <a:pos x="1244" y="308"/>
                      </a:cxn>
                      <a:cxn ang="0">
                        <a:pos x="1303" y="219"/>
                      </a:cxn>
                      <a:cxn ang="0">
                        <a:pos x="1355" y="117"/>
                      </a:cxn>
                      <a:cxn ang="0">
                        <a:pos x="1399" y="0"/>
                      </a:cxn>
                    </a:cxnLst>
                    <a:rect l="0" t="0" r="r" b="b"/>
                    <a:pathLst>
                      <a:path w="1422" h="1479">
                        <a:moveTo>
                          <a:pt x="1399" y="0"/>
                        </a:moveTo>
                        <a:lnTo>
                          <a:pt x="1400" y="3"/>
                        </a:lnTo>
                        <a:lnTo>
                          <a:pt x="1402" y="9"/>
                        </a:lnTo>
                        <a:lnTo>
                          <a:pt x="1404" y="20"/>
                        </a:lnTo>
                        <a:lnTo>
                          <a:pt x="1407" y="36"/>
                        </a:lnTo>
                        <a:lnTo>
                          <a:pt x="1410" y="55"/>
                        </a:lnTo>
                        <a:lnTo>
                          <a:pt x="1414" y="78"/>
                        </a:lnTo>
                        <a:lnTo>
                          <a:pt x="1417" y="104"/>
                        </a:lnTo>
                        <a:lnTo>
                          <a:pt x="1419" y="133"/>
                        </a:lnTo>
                        <a:lnTo>
                          <a:pt x="1421" y="167"/>
                        </a:lnTo>
                        <a:lnTo>
                          <a:pt x="1422" y="203"/>
                        </a:lnTo>
                        <a:lnTo>
                          <a:pt x="1421" y="242"/>
                        </a:lnTo>
                        <a:lnTo>
                          <a:pt x="1419" y="284"/>
                        </a:lnTo>
                        <a:lnTo>
                          <a:pt x="1415" y="328"/>
                        </a:lnTo>
                        <a:lnTo>
                          <a:pt x="1409" y="374"/>
                        </a:lnTo>
                        <a:lnTo>
                          <a:pt x="1400" y="423"/>
                        </a:lnTo>
                        <a:lnTo>
                          <a:pt x="1390" y="474"/>
                        </a:lnTo>
                        <a:lnTo>
                          <a:pt x="1376" y="527"/>
                        </a:lnTo>
                        <a:lnTo>
                          <a:pt x="1359" y="581"/>
                        </a:lnTo>
                        <a:lnTo>
                          <a:pt x="1339" y="637"/>
                        </a:lnTo>
                        <a:lnTo>
                          <a:pt x="1315" y="695"/>
                        </a:lnTo>
                        <a:lnTo>
                          <a:pt x="1288" y="754"/>
                        </a:lnTo>
                        <a:lnTo>
                          <a:pt x="1256" y="813"/>
                        </a:lnTo>
                        <a:lnTo>
                          <a:pt x="1220" y="873"/>
                        </a:lnTo>
                        <a:lnTo>
                          <a:pt x="1179" y="934"/>
                        </a:lnTo>
                        <a:lnTo>
                          <a:pt x="1133" y="995"/>
                        </a:lnTo>
                        <a:lnTo>
                          <a:pt x="1082" y="1057"/>
                        </a:lnTo>
                        <a:lnTo>
                          <a:pt x="1026" y="1119"/>
                        </a:lnTo>
                        <a:lnTo>
                          <a:pt x="978" y="1166"/>
                        </a:lnTo>
                        <a:lnTo>
                          <a:pt x="930" y="1209"/>
                        </a:lnTo>
                        <a:lnTo>
                          <a:pt x="879" y="1248"/>
                        </a:lnTo>
                        <a:lnTo>
                          <a:pt x="829" y="1283"/>
                        </a:lnTo>
                        <a:lnTo>
                          <a:pt x="778" y="1315"/>
                        </a:lnTo>
                        <a:lnTo>
                          <a:pt x="726" y="1342"/>
                        </a:lnTo>
                        <a:lnTo>
                          <a:pt x="674" y="1367"/>
                        </a:lnTo>
                        <a:lnTo>
                          <a:pt x="623" y="1389"/>
                        </a:lnTo>
                        <a:lnTo>
                          <a:pt x="572" y="1408"/>
                        </a:lnTo>
                        <a:lnTo>
                          <a:pt x="521" y="1424"/>
                        </a:lnTo>
                        <a:lnTo>
                          <a:pt x="472" y="1437"/>
                        </a:lnTo>
                        <a:lnTo>
                          <a:pt x="424" y="1448"/>
                        </a:lnTo>
                        <a:lnTo>
                          <a:pt x="376" y="1458"/>
                        </a:lnTo>
                        <a:lnTo>
                          <a:pt x="332" y="1465"/>
                        </a:lnTo>
                        <a:lnTo>
                          <a:pt x="288" y="1470"/>
                        </a:lnTo>
                        <a:lnTo>
                          <a:pt x="247" y="1474"/>
                        </a:lnTo>
                        <a:lnTo>
                          <a:pt x="208" y="1478"/>
                        </a:lnTo>
                        <a:lnTo>
                          <a:pt x="172" y="1478"/>
                        </a:lnTo>
                        <a:lnTo>
                          <a:pt x="138" y="1479"/>
                        </a:lnTo>
                        <a:lnTo>
                          <a:pt x="107" y="1479"/>
                        </a:lnTo>
                        <a:lnTo>
                          <a:pt x="81" y="1478"/>
                        </a:lnTo>
                        <a:lnTo>
                          <a:pt x="57" y="1477"/>
                        </a:lnTo>
                        <a:lnTo>
                          <a:pt x="37" y="1475"/>
                        </a:lnTo>
                        <a:lnTo>
                          <a:pt x="21" y="1474"/>
                        </a:lnTo>
                        <a:lnTo>
                          <a:pt x="9" y="1473"/>
                        </a:lnTo>
                        <a:lnTo>
                          <a:pt x="2" y="1471"/>
                        </a:lnTo>
                        <a:lnTo>
                          <a:pt x="0" y="1471"/>
                        </a:lnTo>
                        <a:lnTo>
                          <a:pt x="1" y="1470"/>
                        </a:lnTo>
                        <a:lnTo>
                          <a:pt x="5" y="1465"/>
                        </a:lnTo>
                        <a:lnTo>
                          <a:pt x="11" y="1457"/>
                        </a:lnTo>
                        <a:lnTo>
                          <a:pt x="20" y="1446"/>
                        </a:lnTo>
                        <a:lnTo>
                          <a:pt x="30" y="1433"/>
                        </a:lnTo>
                        <a:lnTo>
                          <a:pt x="42" y="1416"/>
                        </a:lnTo>
                        <a:lnTo>
                          <a:pt x="55" y="1397"/>
                        </a:lnTo>
                        <a:lnTo>
                          <a:pt x="70" y="1375"/>
                        </a:lnTo>
                        <a:lnTo>
                          <a:pt x="85" y="1351"/>
                        </a:lnTo>
                        <a:lnTo>
                          <a:pt x="100" y="1324"/>
                        </a:lnTo>
                        <a:lnTo>
                          <a:pt x="115" y="1295"/>
                        </a:lnTo>
                        <a:lnTo>
                          <a:pt x="131" y="1264"/>
                        </a:lnTo>
                        <a:lnTo>
                          <a:pt x="146" y="1231"/>
                        </a:lnTo>
                        <a:lnTo>
                          <a:pt x="160" y="1197"/>
                        </a:lnTo>
                        <a:lnTo>
                          <a:pt x="173" y="1160"/>
                        </a:lnTo>
                        <a:lnTo>
                          <a:pt x="186" y="1121"/>
                        </a:lnTo>
                        <a:lnTo>
                          <a:pt x="196" y="1081"/>
                        </a:lnTo>
                        <a:lnTo>
                          <a:pt x="205" y="1039"/>
                        </a:lnTo>
                        <a:lnTo>
                          <a:pt x="212" y="996"/>
                        </a:lnTo>
                        <a:lnTo>
                          <a:pt x="217" y="951"/>
                        </a:lnTo>
                        <a:lnTo>
                          <a:pt x="218" y="905"/>
                        </a:lnTo>
                        <a:lnTo>
                          <a:pt x="218" y="858"/>
                        </a:lnTo>
                        <a:lnTo>
                          <a:pt x="214" y="810"/>
                        </a:lnTo>
                        <a:lnTo>
                          <a:pt x="206" y="761"/>
                        </a:lnTo>
                        <a:lnTo>
                          <a:pt x="194" y="712"/>
                        </a:lnTo>
                        <a:lnTo>
                          <a:pt x="179" y="662"/>
                        </a:lnTo>
                        <a:lnTo>
                          <a:pt x="159" y="610"/>
                        </a:lnTo>
                        <a:lnTo>
                          <a:pt x="161" y="611"/>
                        </a:lnTo>
                        <a:lnTo>
                          <a:pt x="166" y="612"/>
                        </a:lnTo>
                        <a:lnTo>
                          <a:pt x="173" y="614"/>
                        </a:lnTo>
                        <a:lnTo>
                          <a:pt x="184" y="616"/>
                        </a:lnTo>
                        <a:lnTo>
                          <a:pt x="198" y="619"/>
                        </a:lnTo>
                        <a:lnTo>
                          <a:pt x="214" y="622"/>
                        </a:lnTo>
                        <a:lnTo>
                          <a:pt x="232" y="625"/>
                        </a:lnTo>
                        <a:lnTo>
                          <a:pt x="253" y="629"/>
                        </a:lnTo>
                        <a:lnTo>
                          <a:pt x="276" y="632"/>
                        </a:lnTo>
                        <a:lnTo>
                          <a:pt x="301" y="636"/>
                        </a:lnTo>
                        <a:lnTo>
                          <a:pt x="328" y="639"/>
                        </a:lnTo>
                        <a:lnTo>
                          <a:pt x="357" y="641"/>
                        </a:lnTo>
                        <a:lnTo>
                          <a:pt x="387" y="643"/>
                        </a:lnTo>
                        <a:lnTo>
                          <a:pt x="420" y="645"/>
                        </a:lnTo>
                        <a:lnTo>
                          <a:pt x="453" y="647"/>
                        </a:lnTo>
                        <a:lnTo>
                          <a:pt x="488" y="647"/>
                        </a:lnTo>
                        <a:lnTo>
                          <a:pt x="524" y="646"/>
                        </a:lnTo>
                        <a:lnTo>
                          <a:pt x="561" y="644"/>
                        </a:lnTo>
                        <a:lnTo>
                          <a:pt x="598" y="641"/>
                        </a:lnTo>
                        <a:lnTo>
                          <a:pt x="637" y="637"/>
                        </a:lnTo>
                        <a:lnTo>
                          <a:pt x="676" y="632"/>
                        </a:lnTo>
                        <a:lnTo>
                          <a:pt x="716" y="625"/>
                        </a:lnTo>
                        <a:lnTo>
                          <a:pt x="756" y="616"/>
                        </a:lnTo>
                        <a:lnTo>
                          <a:pt x="796" y="606"/>
                        </a:lnTo>
                        <a:lnTo>
                          <a:pt x="836" y="593"/>
                        </a:lnTo>
                        <a:lnTo>
                          <a:pt x="876" y="579"/>
                        </a:lnTo>
                        <a:lnTo>
                          <a:pt x="916" y="563"/>
                        </a:lnTo>
                        <a:lnTo>
                          <a:pt x="956" y="545"/>
                        </a:lnTo>
                        <a:lnTo>
                          <a:pt x="995" y="525"/>
                        </a:lnTo>
                        <a:lnTo>
                          <a:pt x="1033" y="501"/>
                        </a:lnTo>
                        <a:lnTo>
                          <a:pt x="1071" y="476"/>
                        </a:lnTo>
                        <a:lnTo>
                          <a:pt x="1108" y="448"/>
                        </a:lnTo>
                        <a:lnTo>
                          <a:pt x="1144" y="418"/>
                        </a:lnTo>
                        <a:lnTo>
                          <a:pt x="1178" y="384"/>
                        </a:lnTo>
                        <a:lnTo>
                          <a:pt x="1212" y="348"/>
                        </a:lnTo>
                        <a:lnTo>
                          <a:pt x="1244" y="308"/>
                        </a:lnTo>
                        <a:lnTo>
                          <a:pt x="1274" y="265"/>
                        </a:lnTo>
                        <a:lnTo>
                          <a:pt x="1303" y="219"/>
                        </a:lnTo>
                        <a:lnTo>
                          <a:pt x="1330" y="170"/>
                        </a:lnTo>
                        <a:lnTo>
                          <a:pt x="1355" y="117"/>
                        </a:lnTo>
                        <a:lnTo>
                          <a:pt x="1379" y="60"/>
                        </a:lnTo>
                        <a:lnTo>
                          <a:pt x="13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2" name="Oval 31"/>
                <p:cNvSpPr/>
                <p:nvPr/>
              </p:nvSpPr>
              <p:spPr>
                <a:xfrm>
                  <a:off x="3013517" y="5715000"/>
                  <a:ext cx="6303820" cy="734291"/>
                </a:xfrm>
                <a:prstGeom prst="ellipse">
                  <a:avLst/>
                </a:prstGeom>
                <a:gradFill flip="none" rotWithShape="1">
                  <a:gsLst>
                    <a:gs pos="0">
                      <a:sysClr val="windowText" lastClr="000000">
                        <a:lumMod val="50000"/>
                        <a:lumOff val="50000"/>
                        <a:alpha val="26000"/>
                      </a:sysClr>
                    </a:gs>
                    <a:gs pos="77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28" name="TextBox 27"/>
              <p:cNvSpPr txBox="1"/>
              <p:nvPr/>
            </p:nvSpPr>
            <p:spPr>
              <a:xfrm>
                <a:off x="6551612" y="2057400"/>
                <a:ext cx="813043" cy="769441"/>
              </a:xfrm>
              <a:prstGeom prst="rect">
                <a:avLst/>
              </a:prstGeom>
              <a:noFill/>
            </p:spPr>
            <p:txBody>
              <a:bodyPr wrap="none" rtlCol="0">
                <a:spAutoFit/>
              </a:bodyPr>
              <a:lstStyle/>
              <a:p>
                <a:r>
                  <a:rPr lang="en-US" sz="4400" b="1" dirty="0">
                    <a:solidFill>
                      <a:schemeClr val="bg1"/>
                    </a:solidFill>
                    <a:latin typeface="Arial" pitchFamily="34" charset="0"/>
                    <a:cs typeface="Arial" pitchFamily="34" charset="0"/>
                  </a:rPr>
                  <a:t>01</a:t>
                </a:r>
              </a:p>
            </p:txBody>
          </p:sp>
          <p:sp>
            <p:nvSpPr>
              <p:cNvPr id="29" name="TextBox 28"/>
              <p:cNvSpPr txBox="1"/>
              <p:nvPr/>
            </p:nvSpPr>
            <p:spPr>
              <a:xfrm>
                <a:off x="6393873" y="4613564"/>
                <a:ext cx="734931" cy="695518"/>
              </a:xfrm>
              <a:prstGeom prst="rect">
                <a:avLst/>
              </a:prstGeom>
              <a:noFill/>
            </p:spPr>
            <p:txBody>
              <a:bodyPr wrap="none" rtlCol="0">
                <a:spAutoFit/>
              </a:bodyPr>
              <a:lstStyle/>
              <a:p>
                <a:r>
                  <a:rPr lang="en-US" sz="4400" b="1" dirty="0">
                    <a:solidFill>
                      <a:schemeClr val="tx1">
                        <a:lumMod val="85000"/>
                        <a:lumOff val="15000"/>
                      </a:schemeClr>
                    </a:solidFill>
                    <a:latin typeface="Arial" pitchFamily="34" charset="0"/>
                    <a:cs typeface="Arial" pitchFamily="34" charset="0"/>
                  </a:rPr>
                  <a:t>02</a:t>
                </a:r>
              </a:p>
            </p:txBody>
          </p:sp>
          <p:sp>
            <p:nvSpPr>
              <p:cNvPr id="30" name="TextBox 29"/>
              <p:cNvSpPr txBox="1"/>
              <p:nvPr/>
            </p:nvSpPr>
            <p:spPr>
              <a:xfrm>
                <a:off x="4123316" y="3311237"/>
                <a:ext cx="813043" cy="769441"/>
              </a:xfrm>
              <a:prstGeom prst="rect">
                <a:avLst/>
              </a:prstGeom>
              <a:noFill/>
            </p:spPr>
            <p:txBody>
              <a:bodyPr wrap="none" rtlCol="0">
                <a:spAutoFit/>
              </a:bodyPr>
              <a:lstStyle/>
              <a:p>
                <a:r>
                  <a:rPr lang="en-US" sz="4400" b="1" dirty="0">
                    <a:solidFill>
                      <a:schemeClr val="bg1"/>
                    </a:solidFill>
                    <a:latin typeface="Arial" pitchFamily="34" charset="0"/>
                    <a:cs typeface="Arial" pitchFamily="34" charset="0"/>
                  </a:rPr>
                  <a:t>03</a:t>
                </a:r>
              </a:p>
            </p:txBody>
          </p:sp>
        </p:grpSp>
        <p:sp>
          <p:nvSpPr>
            <p:cNvPr id="24" name="TextBox 23"/>
            <p:cNvSpPr txBox="1"/>
            <p:nvPr/>
          </p:nvSpPr>
          <p:spPr>
            <a:xfrm rot="2428355">
              <a:off x="4440772" y="2370386"/>
              <a:ext cx="1852518" cy="333849"/>
            </a:xfrm>
            <a:prstGeom prst="rect">
              <a:avLst/>
            </a:prstGeom>
            <a:noFill/>
          </p:spPr>
          <p:txBody>
            <a:bodyPr wrap="square" rtlCol="0">
              <a:spAutoFit/>
            </a:bodyPr>
            <a:lstStyle/>
            <a:p>
              <a:pPr lvl="0" algn="r"/>
              <a:r>
                <a:rPr lang="en-US" kern="0" dirty="0">
                  <a:solidFill>
                    <a:schemeClr val="bg1"/>
                  </a:solidFill>
                  <a:latin typeface="Arial" pitchFamily="34" charset="0"/>
                  <a:cs typeface="Arial" pitchFamily="34" charset="0"/>
                </a:rPr>
                <a:t>Attribute View</a:t>
              </a:r>
              <a:r>
                <a:rPr lang="en-US" sz="1800" kern="0" dirty="0">
                  <a:solidFill>
                    <a:schemeClr val="bg1"/>
                  </a:solidFill>
                  <a:latin typeface="Arial" pitchFamily="34" charset="0"/>
                  <a:cs typeface="Arial" pitchFamily="34" charset="0"/>
                </a:rPr>
                <a:t>. </a:t>
              </a:r>
            </a:p>
          </p:txBody>
        </p:sp>
        <p:sp>
          <p:nvSpPr>
            <p:cNvPr id="25" name="TextBox 24"/>
            <p:cNvSpPr txBox="1"/>
            <p:nvPr/>
          </p:nvSpPr>
          <p:spPr>
            <a:xfrm rot="20137400">
              <a:off x="6493139" y="3475766"/>
              <a:ext cx="1488585" cy="333849"/>
            </a:xfrm>
            <a:prstGeom prst="rect">
              <a:avLst/>
            </a:prstGeom>
            <a:noFill/>
          </p:spPr>
          <p:txBody>
            <a:bodyPr wrap="square" rtlCol="0">
              <a:spAutoFit/>
            </a:bodyPr>
            <a:lstStyle/>
            <a:p>
              <a:pPr lvl="0"/>
              <a:r>
                <a:rPr lang="en-US" kern="0" dirty="0">
                  <a:solidFill>
                    <a:schemeClr val="bg1"/>
                  </a:solidFill>
                  <a:latin typeface="Arial" pitchFamily="34" charset="0"/>
                  <a:cs typeface="Arial" pitchFamily="34" charset="0"/>
                </a:rPr>
                <a:t>Analytic View</a:t>
              </a:r>
              <a:r>
                <a:rPr lang="en-US" sz="1800" kern="0" dirty="0">
                  <a:solidFill>
                    <a:schemeClr val="bg1"/>
                  </a:solidFill>
                  <a:latin typeface="Arial" pitchFamily="34" charset="0"/>
                  <a:cs typeface="Arial" pitchFamily="34" charset="0"/>
                </a:rPr>
                <a:t> </a:t>
              </a:r>
            </a:p>
          </p:txBody>
        </p:sp>
        <p:sp>
          <p:nvSpPr>
            <p:cNvPr id="26" name="TextBox 25"/>
            <p:cNvSpPr txBox="1"/>
            <p:nvPr/>
          </p:nvSpPr>
          <p:spPr>
            <a:xfrm rot="18100222">
              <a:off x="4722534" y="4382540"/>
              <a:ext cx="1488585" cy="584236"/>
            </a:xfrm>
            <a:prstGeom prst="rect">
              <a:avLst/>
            </a:prstGeom>
            <a:noFill/>
          </p:spPr>
          <p:txBody>
            <a:bodyPr wrap="square" rtlCol="0">
              <a:spAutoFit/>
            </a:bodyPr>
            <a:lstStyle/>
            <a:p>
              <a:pPr lvl="0" algn="r"/>
              <a:r>
                <a:rPr lang="en-US" kern="0" dirty="0">
                  <a:solidFill>
                    <a:schemeClr val="bg1"/>
                  </a:solidFill>
                  <a:latin typeface="Arial" pitchFamily="34" charset="0"/>
                  <a:cs typeface="Arial" pitchFamily="34" charset="0"/>
                </a:rPr>
                <a:t>Calculation View</a:t>
              </a:r>
              <a:r>
                <a:rPr lang="en-US" sz="1800" kern="0" dirty="0">
                  <a:solidFill>
                    <a:schemeClr val="bg1"/>
                  </a:solidFill>
                  <a:latin typeface="Arial" pitchFamily="34" charset="0"/>
                  <a:cs typeface="Arial" pitchFamily="34" charset="0"/>
                </a:rPr>
                <a:t>. </a:t>
              </a:r>
            </a:p>
          </p:txBody>
        </p:sp>
      </p:grpSp>
      <p:sp>
        <p:nvSpPr>
          <p:cNvPr id="39" name="TextBox 38"/>
          <p:cNvSpPr txBox="1"/>
          <p:nvPr/>
        </p:nvSpPr>
        <p:spPr>
          <a:xfrm>
            <a:off x="7847921" y="650666"/>
            <a:ext cx="3296330" cy="2308324"/>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Processed inside JOIN engine</a:t>
            </a:r>
          </a:p>
          <a:p>
            <a:pPr marL="285750" indent="-285750" algn="just">
              <a:buFont typeface="Wingdings" panose="05000000000000000000" pitchFamily="2" charset="2"/>
              <a:buChar char="Ø"/>
            </a:pPr>
            <a:r>
              <a:rPr lang="en-US" dirty="0"/>
              <a:t>Is to read master data and joins must faster than any other views</a:t>
            </a:r>
          </a:p>
          <a:p>
            <a:pPr marL="285750" indent="-285750" algn="just">
              <a:buFont typeface="Wingdings" panose="05000000000000000000" pitchFamily="2" charset="2"/>
              <a:buChar char="Ø"/>
            </a:pPr>
            <a:r>
              <a:rPr lang="en-US" dirty="0"/>
              <a:t>We must mark key field while developing attribute views</a:t>
            </a:r>
          </a:p>
          <a:p>
            <a:pPr marL="285750" indent="-285750" algn="just">
              <a:buFont typeface="Wingdings" panose="05000000000000000000" pitchFamily="2" charset="2"/>
              <a:buChar char="Ø"/>
            </a:pPr>
            <a:r>
              <a:rPr lang="en-US" dirty="0"/>
              <a:t>Add calculations also</a:t>
            </a:r>
          </a:p>
          <a:p>
            <a:pPr marL="285750" indent="-285750" algn="just">
              <a:buFont typeface="Wingdings" panose="05000000000000000000" pitchFamily="2" charset="2"/>
              <a:buChar char="Ø"/>
            </a:pPr>
            <a:r>
              <a:rPr lang="en-US" dirty="0"/>
              <a:t>5 types of Joins</a:t>
            </a:r>
          </a:p>
        </p:txBody>
      </p:sp>
      <p:sp>
        <p:nvSpPr>
          <p:cNvPr id="40" name="TextBox 39"/>
          <p:cNvSpPr txBox="1"/>
          <p:nvPr/>
        </p:nvSpPr>
        <p:spPr>
          <a:xfrm>
            <a:off x="8075345" y="3736606"/>
            <a:ext cx="3810000"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Processed inside OLAP/Analytic engine</a:t>
            </a:r>
          </a:p>
          <a:p>
            <a:pPr marL="285750" indent="-285750">
              <a:buFont typeface="Wingdings" panose="05000000000000000000" pitchFamily="2" charset="2"/>
              <a:buChar char="Ø"/>
            </a:pPr>
            <a:r>
              <a:rPr lang="en-US" dirty="0"/>
              <a:t>Is to read combination of transaction and master data </a:t>
            </a:r>
          </a:p>
          <a:p>
            <a:pPr marL="285750" indent="-285750">
              <a:buFont typeface="Wingdings" panose="05000000000000000000" pitchFamily="2" charset="2"/>
              <a:buChar char="Ø"/>
            </a:pPr>
            <a:r>
              <a:rPr lang="en-US" dirty="0"/>
              <a:t>Good performing Aggregations like SUM, MIN, MAX, COUNT, AVG</a:t>
            </a:r>
          </a:p>
          <a:p>
            <a:pPr marL="285750" indent="-285750">
              <a:buFont typeface="Wingdings" panose="05000000000000000000" pitchFamily="2" charset="2"/>
              <a:buChar char="Ø"/>
            </a:pPr>
            <a:r>
              <a:rPr lang="en-US" dirty="0"/>
              <a:t>Perform Currency conversion</a:t>
            </a:r>
          </a:p>
          <a:p>
            <a:pPr marL="285750" indent="-285750">
              <a:buFont typeface="Wingdings" panose="05000000000000000000" pitchFamily="2" charset="2"/>
              <a:buChar char="Ø"/>
            </a:pPr>
            <a:r>
              <a:rPr lang="en-US" dirty="0"/>
              <a:t>Run Analytics on top</a:t>
            </a:r>
          </a:p>
        </p:txBody>
      </p:sp>
      <p:sp>
        <p:nvSpPr>
          <p:cNvPr id="41" name="TextBox 40"/>
          <p:cNvSpPr txBox="1"/>
          <p:nvPr/>
        </p:nvSpPr>
        <p:spPr>
          <a:xfrm>
            <a:off x="336290" y="1956086"/>
            <a:ext cx="3434038"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Most powerful view type</a:t>
            </a:r>
          </a:p>
          <a:p>
            <a:pPr marL="285750" indent="-285750">
              <a:buFont typeface="Wingdings" panose="05000000000000000000" pitchFamily="2" charset="2"/>
              <a:buChar char="Ø"/>
            </a:pPr>
            <a:r>
              <a:rPr lang="en-US" dirty="0"/>
              <a:t>Multi purpose, read any source</a:t>
            </a:r>
          </a:p>
          <a:p>
            <a:pPr marL="285750" indent="-285750">
              <a:buFont typeface="Wingdings" panose="05000000000000000000" pitchFamily="2" charset="2"/>
              <a:buChar char="Ø"/>
            </a:pPr>
            <a:r>
              <a:rPr lang="en-US" dirty="0"/>
              <a:t>      table, other view</a:t>
            </a:r>
          </a:p>
          <a:p>
            <a:pPr marL="285750" indent="-285750">
              <a:buFont typeface="Wingdings" panose="05000000000000000000" pitchFamily="2" charset="2"/>
              <a:buChar char="Ø"/>
            </a:pPr>
            <a:r>
              <a:rPr lang="en-US" dirty="0"/>
              <a:t>Processed in calculation engine</a:t>
            </a:r>
          </a:p>
          <a:p>
            <a:pPr marL="285750" indent="-285750">
              <a:buFont typeface="Wingdings" panose="05000000000000000000" pitchFamily="2" charset="2"/>
              <a:buChar char="Ø"/>
            </a:pPr>
            <a:r>
              <a:rPr lang="en-US" dirty="0"/>
              <a:t>Have lots of build in functions</a:t>
            </a:r>
          </a:p>
          <a:p>
            <a:pPr marL="285750" indent="-285750">
              <a:buFont typeface="Wingdings" panose="05000000000000000000" pitchFamily="2" charset="2"/>
              <a:buChar char="Ø"/>
            </a:pPr>
            <a:r>
              <a:rPr lang="en-US" dirty="0"/>
              <a:t>2 Types of Calculation Views :</a:t>
            </a:r>
          </a:p>
          <a:p>
            <a:pPr marL="742950" lvl="1" indent="-285750">
              <a:buFont typeface="Arial" panose="020B0604020202020204" pitchFamily="34" charset="0"/>
              <a:buChar char="•"/>
            </a:pPr>
            <a:r>
              <a:rPr lang="en-US" dirty="0"/>
              <a:t>Graphical </a:t>
            </a:r>
          </a:p>
          <a:p>
            <a:pPr marL="742950" lvl="1" indent="-285750">
              <a:buFont typeface="Arial" panose="020B0604020202020204" pitchFamily="34" charset="0"/>
              <a:buChar char="•"/>
            </a:pPr>
            <a:r>
              <a:rPr lang="en-US" dirty="0"/>
              <a:t> Scripted</a:t>
            </a:r>
          </a:p>
        </p:txBody>
      </p:sp>
    </p:spTree>
    <p:extLst>
      <p:ext uri="{BB962C8B-B14F-4D97-AF65-F5344CB8AC3E}">
        <p14:creationId xmlns:p14="http://schemas.microsoft.com/office/powerpoint/2010/main" val="242927939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7537</TotalTime>
  <Words>1312</Words>
  <Application>Microsoft Office PowerPoint</Application>
  <PresentationFormat>Widescreen</PresentationFormat>
  <Paragraphs>232</Paragraphs>
  <Slides>23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571</cp:revision>
  <dcterms:created xsi:type="dcterms:W3CDTF">2016-07-10T03:33:26Z</dcterms:created>
  <dcterms:modified xsi:type="dcterms:W3CDTF">2021-05-22T07:00:38Z</dcterms:modified>
</cp:coreProperties>
</file>